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67.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Override PartName="/ppt/notesSlides/notesSlide68.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notesSlides/notesSlide37.xml" ContentType="application/vnd.openxmlformats-officedocument.presentationml.notesSlide+xml"/>
  <Override PartName="/ppt/notesSlides/notesSlide55.xml" ContentType="application/vnd.openxmlformats-officedocument.presentationml.notes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294" r:id="rId1"/>
  </p:sldMasterIdLst>
  <p:notesMasterIdLst>
    <p:notesMasterId r:id="rId72"/>
  </p:notesMasterIdLst>
  <p:sldIdLst>
    <p:sldId id="323" r:id="rId2"/>
    <p:sldId id="324" r:id="rId3"/>
    <p:sldId id="257" r:id="rId4"/>
    <p:sldId id="258" r:id="rId5"/>
    <p:sldId id="259" r:id="rId6"/>
    <p:sldId id="260" r:id="rId7"/>
    <p:sldId id="348" r:id="rId8"/>
    <p:sldId id="262" r:id="rId9"/>
    <p:sldId id="264" r:id="rId10"/>
    <p:sldId id="265" r:id="rId11"/>
    <p:sldId id="266" r:id="rId12"/>
    <p:sldId id="263" r:id="rId13"/>
    <p:sldId id="267" r:id="rId14"/>
    <p:sldId id="272" r:id="rId15"/>
    <p:sldId id="268" r:id="rId16"/>
    <p:sldId id="269" r:id="rId17"/>
    <p:sldId id="271" r:id="rId18"/>
    <p:sldId id="332" r:id="rId19"/>
    <p:sldId id="283" r:id="rId20"/>
    <p:sldId id="284" r:id="rId21"/>
    <p:sldId id="285" r:id="rId22"/>
    <p:sldId id="286" r:id="rId23"/>
    <p:sldId id="289" r:id="rId24"/>
    <p:sldId id="290" r:id="rId25"/>
    <p:sldId id="291" r:id="rId26"/>
    <p:sldId id="292" r:id="rId27"/>
    <p:sldId id="293" r:id="rId28"/>
    <p:sldId id="294" r:id="rId29"/>
    <p:sldId id="295" r:id="rId30"/>
    <p:sldId id="296" r:id="rId31"/>
    <p:sldId id="297" r:id="rId32"/>
    <p:sldId id="298" r:id="rId33"/>
    <p:sldId id="299" r:id="rId34"/>
    <p:sldId id="300" r:id="rId35"/>
    <p:sldId id="301" r:id="rId36"/>
    <p:sldId id="302" r:id="rId37"/>
    <p:sldId id="303" r:id="rId38"/>
    <p:sldId id="304" r:id="rId39"/>
    <p:sldId id="305" r:id="rId40"/>
    <p:sldId id="306" r:id="rId41"/>
    <p:sldId id="307" r:id="rId42"/>
    <p:sldId id="308" r:id="rId43"/>
    <p:sldId id="309" r:id="rId44"/>
    <p:sldId id="325" r:id="rId45"/>
    <p:sldId id="326" r:id="rId46"/>
    <p:sldId id="327" r:id="rId47"/>
    <p:sldId id="328" r:id="rId48"/>
    <p:sldId id="329" r:id="rId49"/>
    <p:sldId id="330" r:id="rId50"/>
    <p:sldId id="331" r:id="rId51"/>
    <p:sldId id="333" r:id="rId52"/>
    <p:sldId id="334" r:id="rId53"/>
    <p:sldId id="312" r:id="rId54"/>
    <p:sldId id="313" r:id="rId55"/>
    <p:sldId id="314" r:id="rId56"/>
    <p:sldId id="315" r:id="rId57"/>
    <p:sldId id="316" r:id="rId58"/>
    <p:sldId id="317" r:id="rId59"/>
    <p:sldId id="318" r:id="rId60"/>
    <p:sldId id="319" r:id="rId61"/>
    <p:sldId id="320" r:id="rId62"/>
    <p:sldId id="335" r:id="rId63"/>
    <p:sldId id="336" r:id="rId64"/>
    <p:sldId id="337" r:id="rId65"/>
    <p:sldId id="339" r:id="rId66"/>
    <p:sldId id="345" r:id="rId67"/>
    <p:sldId id="338" r:id="rId68"/>
    <p:sldId id="340" r:id="rId69"/>
    <p:sldId id="341" r:id="rId70"/>
    <p:sldId id="347" r:id="rId71"/>
  </p:sldIdLst>
  <p:sldSz cx="9144000" cy="6858000" type="screen4x3"/>
  <p:notesSz cx="7010400"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28" autoAdjust="0"/>
    <p:restoredTop sz="94035" autoAdjust="0"/>
  </p:normalViewPr>
  <p:slideViewPr>
    <p:cSldViewPr snapToGrid="0" showGuides="1">
      <p:cViewPr>
        <p:scale>
          <a:sx n="94" d="100"/>
          <a:sy n="94" d="100"/>
        </p:scale>
        <p:origin x="-822" y="18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90" d="100"/>
        <a:sy n="90" d="100"/>
      </p:scale>
      <p:origin x="0" y="519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1804"/>
          </a:xfrm>
          <a:prstGeom prst="rect">
            <a:avLst/>
          </a:prstGeom>
        </p:spPr>
        <p:txBody>
          <a:bodyPr vert="horz" lIns="92830" tIns="46415" rIns="92830" bIns="46415" rtlCol="0"/>
          <a:lstStyle>
            <a:lvl1pPr algn="l">
              <a:defRPr sz="1200"/>
            </a:lvl1pPr>
          </a:lstStyle>
          <a:p>
            <a:endParaRPr lang="en-US" dirty="0"/>
          </a:p>
        </p:txBody>
      </p:sp>
      <p:sp>
        <p:nvSpPr>
          <p:cNvPr id="3" name="Date Placeholder 2"/>
          <p:cNvSpPr>
            <a:spLocks noGrp="1"/>
          </p:cNvSpPr>
          <p:nvPr>
            <p:ph type="dt" idx="1"/>
          </p:nvPr>
        </p:nvSpPr>
        <p:spPr>
          <a:xfrm>
            <a:off x="3970938" y="0"/>
            <a:ext cx="3037840" cy="461804"/>
          </a:xfrm>
          <a:prstGeom prst="rect">
            <a:avLst/>
          </a:prstGeom>
        </p:spPr>
        <p:txBody>
          <a:bodyPr vert="horz" lIns="92830" tIns="46415" rIns="92830" bIns="46415" rtlCol="0"/>
          <a:lstStyle>
            <a:lvl1pPr algn="r">
              <a:defRPr sz="1200"/>
            </a:lvl1pPr>
          </a:lstStyle>
          <a:p>
            <a:fld id="{91DD5747-D80E-49A6-9522-B047FF2386C3}" type="datetimeFigureOut">
              <a:rPr lang="en-US" smtClean="0"/>
              <a:pPr/>
              <a:t>5/7/2012</a:t>
            </a:fld>
            <a:endParaRPr lang="en-US" dirty="0"/>
          </a:p>
        </p:txBody>
      </p:sp>
      <p:sp>
        <p:nvSpPr>
          <p:cNvPr id="4" name="Slide Image Placeholder 3"/>
          <p:cNvSpPr>
            <a:spLocks noGrp="1" noRot="1" noChangeAspect="1"/>
          </p:cNvSpPr>
          <p:nvPr>
            <p:ph type="sldImg" idx="2"/>
          </p:nvPr>
        </p:nvSpPr>
        <p:spPr>
          <a:xfrm>
            <a:off x="1195388" y="692150"/>
            <a:ext cx="4619625" cy="3463925"/>
          </a:xfrm>
          <a:prstGeom prst="rect">
            <a:avLst/>
          </a:prstGeom>
          <a:noFill/>
          <a:ln w="12700">
            <a:solidFill>
              <a:prstClr val="black"/>
            </a:solidFill>
          </a:ln>
        </p:spPr>
        <p:txBody>
          <a:bodyPr vert="horz" lIns="92830" tIns="46415" rIns="92830" bIns="46415" rtlCol="0" anchor="ctr"/>
          <a:lstStyle/>
          <a:p>
            <a:endParaRPr lang="en-US" dirty="0"/>
          </a:p>
        </p:txBody>
      </p:sp>
      <p:sp>
        <p:nvSpPr>
          <p:cNvPr id="5" name="Notes Placeholder 4"/>
          <p:cNvSpPr>
            <a:spLocks noGrp="1"/>
          </p:cNvSpPr>
          <p:nvPr>
            <p:ph type="body" sz="quarter" idx="3"/>
          </p:nvPr>
        </p:nvSpPr>
        <p:spPr>
          <a:xfrm>
            <a:off x="701040" y="4387136"/>
            <a:ext cx="5608320" cy="4156234"/>
          </a:xfrm>
          <a:prstGeom prst="rect">
            <a:avLst/>
          </a:prstGeom>
        </p:spPr>
        <p:txBody>
          <a:bodyPr vert="horz" lIns="92830" tIns="46415" rIns="92830" bIns="46415"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772668"/>
            <a:ext cx="3037840" cy="461804"/>
          </a:xfrm>
          <a:prstGeom prst="rect">
            <a:avLst/>
          </a:prstGeom>
        </p:spPr>
        <p:txBody>
          <a:bodyPr vert="horz" lIns="92830" tIns="46415" rIns="92830" bIns="46415"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772668"/>
            <a:ext cx="3037840" cy="461804"/>
          </a:xfrm>
          <a:prstGeom prst="rect">
            <a:avLst/>
          </a:prstGeom>
        </p:spPr>
        <p:txBody>
          <a:bodyPr vert="horz" lIns="92830" tIns="46415" rIns="92830" bIns="46415" rtlCol="0" anchor="b"/>
          <a:lstStyle>
            <a:lvl1pPr algn="r">
              <a:defRPr sz="1200"/>
            </a:lvl1pPr>
          </a:lstStyle>
          <a:p>
            <a:fld id="{E99E8BE8-1EED-42D9-8FE9-A5059C64D408}" type="slidenum">
              <a:rPr lang="en-US" smtClean="0"/>
              <a:pPr/>
              <a:t>‹#›</a:t>
            </a:fld>
            <a:endParaRPr lang="en-US" dirty="0"/>
          </a:p>
        </p:txBody>
      </p:sp>
    </p:spTree>
    <p:extLst>
      <p:ext uri="{BB962C8B-B14F-4D97-AF65-F5344CB8AC3E}">
        <p14:creationId xmlns:p14="http://schemas.microsoft.com/office/powerpoint/2010/main" xmlns="" val="32264582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TextEdit="1"/>
          </p:cNvSpPr>
          <p:nvPr>
            <p:ph type="sldImg"/>
          </p:nvPr>
        </p:nvSpPr>
        <p:spPr bwMode="auto">
          <a:noFill/>
          <a:ln>
            <a:solidFill>
              <a:srgbClr val="000000"/>
            </a:solidFill>
            <a:miter lim="800000"/>
            <a:headEnd/>
            <a:tailEnd/>
          </a:ln>
        </p:spPr>
      </p:sp>
      <p:sp>
        <p:nvSpPr>
          <p:cNvPr id="284675" name="Rectangle 3"/>
          <p:cNvSpPr>
            <a:spLocks noGrp="1"/>
          </p:cNvSpPr>
          <p:nvPr>
            <p:ph type="body" idx="1"/>
          </p:nvPr>
        </p:nvSpPr>
        <p:spPr>
          <a:xfrm>
            <a:off x="699418" y="4387768"/>
            <a:ext cx="5611566" cy="169277"/>
          </a:xfrm>
        </p:spPr>
        <p:txBody>
          <a:bodyPr/>
          <a:lstStyle/>
          <a:p>
            <a:endParaRPr lang="en-US" dirty="0"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TextEdit="1"/>
          </p:cNvSpPr>
          <p:nvPr>
            <p:ph type="sldImg"/>
          </p:nvPr>
        </p:nvSpPr>
        <p:spPr bwMode="auto">
          <a:noFill/>
          <a:ln>
            <a:solidFill>
              <a:srgbClr val="000000"/>
            </a:solidFill>
            <a:miter lim="800000"/>
            <a:headEnd/>
            <a:tailEnd/>
          </a:ln>
        </p:spPr>
      </p:sp>
      <p:sp>
        <p:nvSpPr>
          <p:cNvPr id="284675" name="Rectangle 3"/>
          <p:cNvSpPr>
            <a:spLocks noGrp="1"/>
          </p:cNvSpPr>
          <p:nvPr>
            <p:ph type="body" idx="1"/>
          </p:nvPr>
        </p:nvSpPr>
        <p:spPr>
          <a:xfrm>
            <a:off x="699418" y="4387768"/>
            <a:ext cx="5611566" cy="169277"/>
          </a:xfrm>
        </p:spPr>
        <p:txBody>
          <a:bodyPr/>
          <a:lstStyle/>
          <a:p>
            <a:endParaRPr lang="en-US" dirty="0"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TextEdit="1"/>
          </p:cNvSpPr>
          <p:nvPr>
            <p:ph type="sldImg"/>
          </p:nvPr>
        </p:nvSpPr>
        <p:spPr bwMode="auto">
          <a:noFill/>
          <a:ln>
            <a:solidFill>
              <a:srgbClr val="000000"/>
            </a:solidFill>
            <a:miter lim="800000"/>
            <a:headEnd/>
            <a:tailEnd/>
          </a:ln>
        </p:spPr>
      </p:sp>
      <p:sp>
        <p:nvSpPr>
          <p:cNvPr id="284675" name="Rectangle 3"/>
          <p:cNvSpPr>
            <a:spLocks noGrp="1"/>
          </p:cNvSpPr>
          <p:nvPr>
            <p:ph type="body" idx="1"/>
          </p:nvPr>
        </p:nvSpPr>
        <p:spPr>
          <a:xfrm>
            <a:off x="699418" y="4387768"/>
            <a:ext cx="5611566" cy="169277"/>
          </a:xfrm>
        </p:spPr>
        <p:txBody>
          <a:bodyPr/>
          <a:lstStyle/>
          <a:p>
            <a:endParaRPr lang="en-US" dirty="0"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TextEdit="1"/>
          </p:cNvSpPr>
          <p:nvPr>
            <p:ph type="sldImg"/>
          </p:nvPr>
        </p:nvSpPr>
        <p:spPr bwMode="auto">
          <a:noFill/>
          <a:ln>
            <a:solidFill>
              <a:srgbClr val="000000"/>
            </a:solidFill>
            <a:miter lim="800000"/>
            <a:headEnd/>
            <a:tailEnd/>
          </a:ln>
        </p:spPr>
      </p:sp>
      <p:sp>
        <p:nvSpPr>
          <p:cNvPr id="284675" name="Rectangle 3"/>
          <p:cNvSpPr>
            <a:spLocks noGrp="1"/>
          </p:cNvSpPr>
          <p:nvPr>
            <p:ph type="body" idx="1"/>
          </p:nvPr>
        </p:nvSpPr>
        <p:spPr>
          <a:xfrm>
            <a:off x="699418" y="4387768"/>
            <a:ext cx="5611566" cy="169277"/>
          </a:xfrm>
        </p:spPr>
        <p:txBody>
          <a:bodyPr/>
          <a:lstStyle/>
          <a:p>
            <a:endParaRPr lang="en-US" dirty="0"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TextEdit="1"/>
          </p:cNvSpPr>
          <p:nvPr>
            <p:ph type="sldImg"/>
          </p:nvPr>
        </p:nvSpPr>
        <p:spPr bwMode="auto">
          <a:noFill/>
          <a:ln>
            <a:solidFill>
              <a:srgbClr val="000000"/>
            </a:solidFill>
            <a:miter lim="800000"/>
            <a:headEnd/>
            <a:tailEnd/>
          </a:ln>
        </p:spPr>
      </p:sp>
      <p:sp>
        <p:nvSpPr>
          <p:cNvPr id="284675" name="Rectangle 3"/>
          <p:cNvSpPr>
            <a:spLocks noGrp="1"/>
          </p:cNvSpPr>
          <p:nvPr>
            <p:ph type="body" idx="1"/>
          </p:nvPr>
        </p:nvSpPr>
        <p:spPr>
          <a:xfrm>
            <a:off x="699418" y="4387768"/>
            <a:ext cx="5611566" cy="169277"/>
          </a:xfrm>
        </p:spPr>
        <p:txBody>
          <a:bodyPr/>
          <a:lstStyle/>
          <a:p>
            <a:endParaRPr lang="en-US" dirty="0"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TextEdit="1"/>
          </p:cNvSpPr>
          <p:nvPr>
            <p:ph type="sldImg"/>
          </p:nvPr>
        </p:nvSpPr>
        <p:spPr bwMode="auto">
          <a:noFill/>
          <a:ln>
            <a:solidFill>
              <a:srgbClr val="000000"/>
            </a:solidFill>
            <a:miter lim="800000"/>
            <a:headEnd/>
            <a:tailEnd/>
          </a:ln>
        </p:spPr>
      </p:sp>
      <p:sp>
        <p:nvSpPr>
          <p:cNvPr id="284675" name="Rectangle 3"/>
          <p:cNvSpPr>
            <a:spLocks noGrp="1"/>
          </p:cNvSpPr>
          <p:nvPr>
            <p:ph type="body" idx="1"/>
          </p:nvPr>
        </p:nvSpPr>
        <p:spPr>
          <a:xfrm>
            <a:off x="699418" y="4387768"/>
            <a:ext cx="5611566" cy="169277"/>
          </a:xfrm>
        </p:spPr>
        <p:txBody>
          <a:bodyPr/>
          <a:lstStyle/>
          <a:p>
            <a:endParaRPr lang="en-US" dirty="0"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TextEdit="1"/>
          </p:cNvSpPr>
          <p:nvPr>
            <p:ph type="sldImg"/>
          </p:nvPr>
        </p:nvSpPr>
        <p:spPr bwMode="auto">
          <a:noFill/>
          <a:ln>
            <a:solidFill>
              <a:srgbClr val="000000"/>
            </a:solidFill>
            <a:miter lim="800000"/>
            <a:headEnd/>
            <a:tailEnd/>
          </a:ln>
        </p:spPr>
      </p:sp>
      <p:sp>
        <p:nvSpPr>
          <p:cNvPr id="284675" name="Rectangle 3"/>
          <p:cNvSpPr>
            <a:spLocks noGrp="1"/>
          </p:cNvSpPr>
          <p:nvPr>
            <p:ph type="body" idx="1"/>
          </p:nvPr>
        </p:nvSpPr>
        <p:spPr>
          <a:xfrm>
            <a:off x="699418" y="4387768"/>
            <a:ext cx="5611566" cy="169277"/>
          </a:xfrm>
        </p:spPr>
        <p:txBody>
          <a:bodyPr/>
          <a:lstStyle/>
          <a:p>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TextEdit="1"/>
          </p:cNvSpPr>
          <p:nvPr>
            <p:ph type="sldImg"/>
          </p:nvPr>
        </p:nvSpPr>
        <p:spPr bwMode="auto">
          <a:noFill/>
          <a:ln>
            <a:solidFill>
              <a:srgbClr val="000000"/>
            </a:solidFill>
            <a:miter lim="800000"/>
            <a:headEnd/>
            <a:tailEnd/>
          </a:ln>
        </p:spPr>
      </p:sp>
      <p:sp>
        <p:nvSpPr>
          <p:cNvPr id="284675" name="Rectangle 3"/>
          <p:cNvSpPr>
            <a:spLocks noGrp="1"/>
          </p:cNvSpPr>
          <p:nvPr>
            <p:ph type="body" idx="1"/>
          </p:nvPr>
        </p:nvSpPr>
        <p:spPr>
          <a:xfrm>
            <a:off x="699418" y="4387768"/>
            <a:ext cx="5611566" cy="169277"/>
          </a:xfrm>
        </p:spPr>
        <p:txBody>
          <a:bodyPr/>
          <a:lstStyle/>
          <a:p>
            <a:endParaRPr lang="en-US" dirty="0"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TextEdit="1"/>
          </p:cNvSpPr>
          <p:nvPr>
            <p:ph type="sldImg"/>
          </p:nvPr>
        </p:nvSpPr>
        <p:spPr bwMode="auto">
          <a:noFill/>
          <a:ln>
            <a:solidFill>
              <a:srgbClr val="000000"/>
            </a:solidFill>
            <a:miter lim="800000"/>
            <a:headEnd/>
            <a:tailEnd/>
          </a:ln>
        </p:spPr>
      </p:sp>
      <p:sp>
        <p:nvSpPr>
          <p:cNvPr id="284675" name="Rectangle 3"/>
          <p:cNvSpPr>
            <a:spLocks noGrp="1"/>
          </p:cNvSpPr>
          <p:nvPr>
            <p:ph type="body" idx="1"/>
          </p:nvPr>
        </p:nvSpPr>
        <p:spPr>
          <a:xfrm>
            <a:off x="699418" y="4387768"/>
            <a:ext cx="5611566" cy="169277"/>
          </a:xfrm>
        </p:spPr>
        <p:txBody>
          <a:bodyPr/>
          <a:lstStyle/>
          <a:p>
            <a:endParaRPr lang="en-US" dirty="0"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76262" y="1771649"/>
            <a:ext cx="7989887" cy="1490472"/>
          </a:xfrm>
        </p:spPr>
        <p:txBody>
          <a:bodyPr lIns="0" tIns="0" rIns="0" bIns="0" anchor="t" anchorCtr="0">
            <a:noAutofit/>
          </a:bodyPr>
          <a:lstStyle>
            <a:lvl1pPr>
              <a:defRPr sz="4200">
                <a:solidFill>
                  <a:schemeClr val="tx1"/>
                </a:solidFill>
              </a:defRPr>
            </a:lvl1pPr>
          </a:lstStyle>
          <a:p>
            <a:r>
              <a:rPr lang="en-US" smtClean="0"/>
              <a:t>Click to edit Master title style</a:t>
            </a:r>
            <a:endParaRPr/>
          </a:p>
        </p:txBody>
      </p:sp>
      <p:sp>
        <p:nvSpPr>
          <p:cNvPr id="3" name="Subtitle 2"/>
          <p:cNvSpPr>
            <a:spLocks noGrp="1"/>
          </p:cNvSpPr>
          <p:nvPr>
            <p:ph type="subTitle" idx="1"/>
          </p:nvPr>
        </p:nvSpPr>
        <p:spPr>
          <a:xfrm>
            <a:off x="577056" y="4114800"/>
            <a:ext cx="7989887" cy="914400"/>
          </a:xfrm>
        </p:spPr>
        <p:txBody>
          <a:bodyPr lIns="0" tIns="0" rIns="0" bIns="0"/>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7" name="Footer Placeholder 3"/>
          <p:cNvSpPr txBox="1">
            <a:spLocks noGrp="1"/>
          </p:cNvSpPr>
          <p:nvPr/>
        </p:nvSpPr>
        <p:spPr bwMode="auto">
          <a:xfrm>
            <a:off x="557213" y="6265333"/>
            <a:ext cx="7993062" cy="275167"/>
          </a:xfrm>
          <a:prstGeom prst="rect">
            <a:avLst/>
          </a:prstGeom>
          <a:noFill/>
          <a:ln w="9525">
            <a:noFill/>
            <a:miter lim="800000"/>
            <a:headEnd/>
            <a:tailEnd/>
          </a:ln>
        </p:spPr>
        <p:txBody>
          <a:bodyPr lIns="0" tIns="0" rIns="0" bIns="0"/>
          <a:lstStyle/>
          <a:p>
            <a:pPr algn="l"/>
            <a:r>
              <a:rPr sz="600" dirty="0">
                <a:solidFill>
                  <a:schemeClr val="bg1"/>
                </a:solidFill>
                <a:latin typeface="Calibri" pitchFamily="34" charset="0"/>
              </a:rPr>
              <a:t>Mayer Brown is a global legal services provider comprising legal practices that are separate entities (the "Mayer Brown Practices"). The Mayer Brown Practices are: Mayer Brown LLP and Mayer Brown Europe-Brussels LLP both limited liability partnerships established in Illinois USA; Mayer Brown International LLP, a limited liability partnership incorporated in England and Wales (authorized and regulated by the Solicitors Regulation Authority and registered in England and Wales number OC 303359); Mayer Brown, a SELAS established in France; Mayer Brown JSM, a Hong Kong partnership and its associated entities in Asia; and Tauil &amp; Chequer Advogados, a Brazilian law partnership with which Mayer Brown is associated. "Mayer Brown" and the Mayer Brown logo are the trademarks of the Mayer Brown Practices in their respective jurisdictions.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26BF80B-33B5-4627-8985-D9082B3086CC}"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26BF80B-33B5-4627-8985-D9082B3086CC}" type="slidenum">
              <a:rPr lang="en-US" smtClean="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 Column">
    <p:spTree>
      <p:nvGrpSpPr>
        <p:cNvPr id="1" name=""/>
        <p:cNvGrpSpPr/>
        <p:nvPr/>
      </p:nvGrpSpPr>
      <p:grpSpPr>
        <a:xfrm>
          <a:off x="0" y="0"/>
          <a:ext cx="0" cy="0"/>
          <a:chOff x="0" y="0"/>
          <a:chExt cx="0" cy="0"/>
        </a:xfrm>
      </p:grpSpPr>
      <p:sp>
        <p:nvSpPr>
          <p:cNvPr id="10" name="Content Placeholder 20"/>
          <p:cNvSpPr>
            <a:spLocks noGrp="1"/>
          </p:cNvSpPr>
          <p:nvPr>
            <p:ph sz="quarter" idx="12"/>
          </p:nvPr>
        </p:nvSpPr>
        <p:spPr bwMode="gray">
          <a:xfrm>
            <a:off x="411479" y="1399032"/>
            <a:ext cx="8330184" cy="4882896"/>
          </a:xfrm>
          <a:prstGeom prst="rect">
            <a:avLst/>
          </a:prstGeom>
        </p:spPr>
        <p:txBody>
          <a:bodyPr vert="horz" lIns="0" tIns="0" rIns="0" bIns="0" rtlCol="0">
            <a:noAutofit/>
          </a:bodyPr>
          <a:lstStyle>
            <a:lvl1pPr marL="0" marR="0" indent="0" algn="l" defTabSz="914400" rtl="0" eaLnBrk="1" fontAlgn="base" latinLnBrk="0" hangingPunct="1">
              <a:lnSpc>
                <a:spcPct val="100000"/>
              </a:lnSpc>
              <a:spcBef>
                <a:spcPts val="2200"/>
              </a:spcBef>
              <a:spcAft>
                <a:spcPct val="0"/>
              </a:spcAft>
              <a:buClrTx/>
              <a:buSzTx/>
              <a:buFont typeface="Arial" pitchFamily="34" charset="0"/>
              <a:buNone/>
              <a:tabLst/>
              <a:defRPr kumimoji="0" lang="en-US" sz="2400" b="0" i="0" u="none" strike="noStrike" kern="1200" cap="none" normalizeH="0" baseline="0" dirty="0" smtClean="0">
                <a:ln>
                  <a:noFill/>
                </a:ln>
                <a:solidFill>
                  <a:schemeClr val="tx2"/>
                </a:solidFill>
                <a:effectLst/>
                <a:latin typeface="+mn-lt"/>
                <a:ea typeface="+mn-ea"/>
                <a:cs typeface="Arial" pitchFamily="34" charset="0"/>
              </a:defRPr>
            </a:lvl1pPr>
            <a:lvl2pPr marL="228600" marR="0" indent="-227013" algn="l" defTabSz="914400" rtl="0" eaLnBrk="1" fontAlgn="base" latinLnBrk="0" hangingPunct="1">
              <a:lnSpc>
                <a:spcPct val="100000"/>
              </a:lnSpc>
              <a:spcAft>
                <a:spcPct val="0"/>
              </a:spcAft>
              <a:buFont typeface="Arial" pitchFamily="34" charset="0"/>
              <a:tabLst/>
              <a:defRPr kumimoji="0" lang="en-US" sz="2400" b="0" i="0" u="none" strike="noStrike" kern="1200" cap="none" normalizeH="0" baseline="0" dirty="0" smtClean="0">
                <a:ln>
                  <a:noFill/>
                </a:ln>
                <a:solidFill>
                  <a:schemeClr val="tx2"/>
                </a:solidFill>
                <a:effectLst/>
                <a:latin typeface="+mn-lt"/>
                <a:ea typeface="+mn-ea"/>
                <a:cs typeface="Arial" pitchFamily="34" charset="0"/>
              </a:defRPr>
            </a:lvl2pPr>
            <a:lvl3pPr marR="0" algn="l" defTabSz="914400" rtl="0" eaLnBrk="1" fontAlgn="base" latinLnBrk="0" hangingPunct="1">
              <a:lnSpc>
                <a:spcPct val="100000"/>
              </a:lnSpc>
              <a:spcAft>
                <a:spcPct val="0"/>
              </a:spcAft>
              <a:buFont typeface="Arial" pitchFamily="34" charset="0"/>
              <a:tabLst/>
              <a:defRPr kumimoji="0" lang="en-US" sz="2000" b="0" i="0" u="none" strike="noStrike" kern="1200" cap="none" normalizeH="0" baseline="0" dirty="0" smtClean="0">
                <a:ln>
                  <a:noFill/>
                </a:ln>
                <a:solidFill>
                  <a:schemeClr val="tx2"/>
                </a:solidFill>
                <a:effectLst/>
                <a:latin typeface="+mn-lt"/>
                <a:ea typeface="+mn-ea"/>
                <a:cs typeface="Arial" pitchFamily="34" charset="0"/>
              </a:defRPr>
            </a:lvl3pPr>
            <a:lvl4pPr marR="0" algn="l" defTabSz="914400" rtl="0" eaLnBrk="1" fontAlgn="base" latinLnBrk="0" hangingPunct="1">
              <a:lnSpc>
                <a:spcPct val="100000"/>
              </a:lnSpc>
              <a:spcAft>
                <a:spcPct val="0"/>
              </a:spcAft>
              <a:buFont typeface="Arial" pitchFamily="34" charset="0"/>
              <a:tabLst/>
              <a:defRPr kumimoji="0" lang="en-US" sz="2000" b="0" i="0" u="none" strike="noStrike" kern="1200" cap="none" normalizeH="0" baseline="0" dirty="0" smtClean="0">
                <a:ln>
                  <a:noFill/>
                </a:ln>
                <a:solidFill>
                  <a:schemeClr val="tx2"/>
                </a:solidFill>
                <a:effectLst/>
                <a:latin typeface="+mn-lt"/>
                <a:ea typeface="+mn-ea"/>
                <a:cs typeface="Arial" pitchFamily="34" charset="0"/>
              </a:defRPr>
            </a:lvl4pPr>
            <a:lvl5pPr marR="0" algn="l" defTabSz="914400" rtl="0" eaLnBrk="1" fontAlgn="base" latinLnBrk="0" hangingPunct="1">
              <a:lnSpc>
                <a:spcPct val="100000"/>
              </a:lnSpc>
              <a:spcAft>
                <a:spcPct val="0"/>
              </a:spcAft>
              <a:buFont typeface="Arial" pitchFamily="34" charset="0"/>
              <a:tabLst/>
              <a:defRPr kumimoji="0" lang="en-US" sz="2000" b="0" i="0" u="none" strike="noStrike" kern="1200" cap="none" normalizeH="0" baseline="0" dirty="0" smtClean="0">
                <a:ln>
                  <a:noFill/>
                </a:ln>
                <a:solidFill>
                  <a:schemeClr val="tx2"/>
                </a:solidFill>
                <a:effectLst/>
                <a:latin typeface="+mn-lt"/>
                <a:ea typeface="+mn-ea"/>
                <a:cs typeface="Arial" pitchFamily="34" charset="0"/>
              </a:defRPr>
            </a:lvl5pPr>
            <a:lvl6pPr marR="0" algn="l" defTabSz="914400" rtl="0" eaLnBrk="1" fontAlgn="base" latinLnBrk="0" hangingPunct="1">
              <a:lnSpc>
                <a:spcPct val="100000"/>
              </a:lnSpc>
              <a:spcAft>
                <a:spcPct val="0"/>
              </a:spcAft>
              <a:buFont typeface="Arial" pitchFamily="34" charset="0"/>
              <a:tabLst/>
              <a:defRPr kumimoji="0" lang="en-US" sz="1800" b="0" i="0" u="none" strike="noStrike" kern="1200" cap="none" normalizeH="0" baseline="0" dirty="0" smtClean="0">
                <a:ln>
                  <a:noFill/>
                </a:ln>
                <a:solidFill>
                  <a:schemeClr val="tx2"/>
                </a:solidFill>
                <a:effectLst/>
                <a:latin typeface="+mn-lt"/>
                <a:ea typeface="+mn-ea"/>
                <a:cs typeface="Arial" pitchFamily="34" charset="0"/>
              </a:defRPr>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76262" y="228600"/>
            <a:ext cx="7989887" cy="377042"/>
          </a:xfrm>
        </p:spPr>
        <p:txBody>
          <a:bodyPr/>
          <a:lstStyle/>
          <a:p>
            <a:endParaRPr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26BF80B-33B5-4627-8985-D9082B3086CC}"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73088" y="2066925"/>
            <a:ext cx="7994650" cy="1362075"/>
          </a:xfrm>
        </p:spPr>
        <p:txBody>
          <a:bodyPr anchor="t"/>
          <a:lstStyle>
            <a:lvl1pPr algn="l">
              <a:defRPr sz="4200" b="1" cap="all"/>
            </a:lvl1pPr>
          </a:lstStyle>
          <a:p>
            <a:r>
              <a:rPr lang="en-US" smtClean="0"/>
              <a:t>Click to edit Master title style</a:t>
            </a:r>
            <a:endParaRPr/>
          </a:p>
        </p:txBody>
      </p:sp>
      <p:sp>
        <p:nvSpPr>
          <p:cNvPr id="3" name="Text Placeholder 2"/>
          <p:cNvSpPr>
            <a:spLocks noGrp="1"/>
          </p:cNvSpPr>
          <p:nvPr>
            <p:ph type="body" idx="1"/>
          </p:nvPr>
        </p:nvSpPr>
        <p:spPr>
          <a:xfrm>
            <a:off x="573088" y="557213"/>
            <a:ext cx="7994650" cy="1500187"/>
          </a:xfrm>
        </p:spPr>
        <p:txBody>
          <a:bodyPr anchor="b"/>
          <a:lstStyle>
            <a:lvl1pPr marL="0" indent="0">
              <a:buNone/>
              <a:defRPr sz="26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26BF80B-33B5-4627-8985-D9082B3086CC}"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573088" y="1404938"/>
            <a:ext cx="3922712" cy="4721225"/>
          </a:xfrm>
        </p:spPr>
        <p:txBody>
          <a:bodyPr/>
          <a:lstStyle>
            <a:lvl1pPr>
              <a:defRPr sz="2600"/>
            </a:lvl1pPr>
            <a:lvl2pPr>
              <a:defRPr sz="22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4648200" y="1404938"/>
            <a:ext cx="3919538" cy="4721225"/>
          </a:xfrm>
        </p:spPr>
        <p:txBody>
          <a:bodyPr/>
          <a:lstStyle>
            <a:lvl1pPr>
              <a:defRPr sz="2600"/>
            </a:lvl1pPr>
            <a:lvl2pPr>
              <a:defRPr sz="22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26BF80B-33B5-4627-8985-D9082B3086CC}"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573088" y="1401763"/>
            <a:ext cx="3924300" cy="639762"/>
          </a:xfrm>
        </p:spPr>
        <p:txBody>
          <a:bodyPr anchor="t" anchorCtr="0"/>
          <a:lstStyle>
            <a:lvl1pPr marL="0" indent="0">
              <a:buNone/>
              <a:defRPr sz="2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73088" y="2038350"/>
            <a:ext cx="3924300" cy="4087813"/>
          </a:xfrm>
        </p:spPr>
        <p:txBody>
          <a:bodyPr/>
          <a:lstStyle>
            <a:lvl1pPr>
              <a:defRPr sz="2600"/>
            </a:lvl1pPr>
            <a:lvl2pPr>
              <a:defRPr sz="22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4645025" y="1401763"/>
            <a:ext cx="3922713" cy="639762"/>
          </a:xfrm>
        </p:spPr>
        <p:txBody>
          <a:bodyPr anchor="t" anchorCtr="0"/>
          <a:lstStyle>
            <a:lvl1pPr marL="0" indent="0">
              <a:buNone/>
              <a:defRPr sz="2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038350"/>
            <a:ext cx="3922713" cy="4087813"/>
          </a:xfrm>
        </p:spPr>
        <p:txBody>
          <a:bodyPr/>
          <a:lstStyle>
            <a:lvl1pPr>
              <a:defRPr sz="2600"/>
            </a:lvl1pPr>
            <a:lvl2pPr>
              <a:defRPr sz="22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26BF80B-33B5-4627-8985-D9082B3086CC}"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26BF80B-33B5-4627-8985-D9082B3086CC}"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26BF80B-33B5-4627-8985-D9082B3086CC}"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73088" y="273050"/>
            <a:ext cx="2892425" cy="1162050"/>
          </a:xfrm>
        </p:spPr>
        <p:txBody>
          <a:bodyPr anchor="b"/>
          <a:lstStyle>
            <a:lvl1pPr algn="l">
              <a:defRPr sz="2600" b="1"/>
            </a:lvl1pPr>
          </a:lstStyle>
          <a:p>
            <a:r>
              <a:rPr lang="en-US" smtClean="0"/>
              <a:t>Click to edit Master title style</a:t>
            </a:r>
            <a:endParaRPr/>
          </a:p>
        </p:txBody>
      </p:sp>
      <p:sp>
        <p:nvSpPr>
          <p:cNvPr id="3" name="Content Placeholder 2"/>
          <p:cNvSpPr>
            <a:spLocks noGrp="1"/>
          </p:cNvSpPr>
          <p:nvPr>
            <p:ph idx="1"/>
          </p:nvPr>
        </p:nvSpPr>
        <p:spPr>
          <a:xfrm>
            <a:off x="3575050" y="273050"/>
            <a:ext cx="4992688" cy="5853113"/>
          </a:xfrm>
        </p:spPr>
        <p:txBody>
          <a:bodyPr/>
          <a:lstStyle>
            <a:lvl1pPr>
              <a:defRPr sz="2600"/>
            </a:lvl1pPr>
            <a:lvl2pPr>
              <a:defRPr sz="22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573088" y="1435100"/>
            <a:ext cx="2892425"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26BF80B-33B5-4627-8985-D9082B3086CC}"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600" b="1"/>
            </a:lvl1pPr>
          </a:lstStyle>
          <a:p>
            <a:r>
              <a:rPr lang="en-US" smtClean="0"/>
              <a:t>Click to edit Master title style</a:t>
            </a:r>
            <a:endParaRP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26BF80B-33B5-4627-8985-D9082B3086CC}"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76262" y="228600"/>
            <a:ext cx="7989887" cy="808038"/>
          </a:xfrm>
          <a:prstGeom prst="rect">
            <a:avLst/>
          </a:prstGeom>
        </p:spPr>
        <p:txBody>
          <a:bodyPr vert="horz" lIns="0" tIns="0" rIns="0" bIns="0" rtlCol="0" anchor="t" anchorCtr="0">
            <a:noAutofit/>
          </a:bodyPr>
          <a:lstStyle/>
          <a:p>
            <a:r>
              <a:rPr lang="en-US" smtClean="0"/>
              <a:t>Click to edit Master title style</a:t>
            </a:r>
            <a:endParaRPr/>
          </a:p>
        </p:txBody>
      </p:sp>
      <p:sp>
        <p:nvSpPr>
          <p:cNvPr id="3" name="Text Placeholder 2"/>
          <p:cNvSpPr>
            <a:spLocks noGrp="1"/>
          </p:cNvSpPr>
          <p:nvPr>
            <p:ph type="body" idx="1"/>
          </p:nvPr>
        </p:nvSpPr>
        <p:spPr>
          <a:xfrm>
            <a:off x="576263" y="1404938"/>
            <a:ext cx="7989887" cy="4726921"/>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dirty="0"/>
          </a:p>
        </p:txBody>
      </p:sp>
      <p:sp>
        <p:nvSpPr>
          <p:cNvPr id="4" name="Date Placeholder 3"/>
          <p:cNvSpPr>
            <a:spLocks noGrp="1"/>
          </p:cNvSpPr>
          <p:nvPr>
            <p:ph type="dt" sz="half" idx="2"/>
          </p:nvPr>
        </p:nvSpPr>
        <p:spPr>
          <a:xfrm>
            <a:off x="5486400" y="6500815"/>
            <a:ext cx="914400" cy="155448"/>
          </a:xfrm>
          <a:prstGeom prst="rect">
            <a:avLst/>
          </a:prstGeom>
        </p:spPr>
        <p:txBody>
          <a:bodyPr vert="horz" lIns="91440" tIns="45720" rIns="91440" bIns="45720" rtlCol="0" anchor="ctr"/>
          <a:lstStyle>
            <a:lvl1pPr algn="ctr">
              <a:defRPr sz="1000">
                <a:solidFill>
                  <a:schemeClr val="tx2"/>
                </a:solidFill>
              </a:defRPr>
            </a:lvl1pPr>
          </a:lstStyle>
          <a:p>
            <a:endParaRPr lang="en-US" dirty="0"/>
          </a:p>
        </p:txBody>
      </p:sp>
      <p:sp>
        <p:nvSpPr>
          <p:cNvPr id="5" name="Footer Placeholder 4"/>
          <p:cNvSpPr>
            <a:spLocks noGrp="1"/>
          </p:cNvSpPr>
          <p:nvPr>
            <p:ph type="ftr" sz="quarter" idx="3"/>
          </p:nvPr>
        </p:nvSpPr>
        <p:spPr>
          <a:xfrm>
            <a:off x="576262" y="6500815"/>
            <a:ext cx="3081337" cy="155448"/>
          </a:xfrm>
          <a:prstGeom prst="rect">
            <a:avLst/>
          </a:prstGeom>
        </p:spPr>
        <p:txBody>
          <a:bodyPr vert="horz" lIns="91440" tIns="45720" rIns="91440" bIns="45720" rtlCol="0" anchor="ctr"/>
          <a:lstStyle>
            <a:lvl1pPr algn="l">
              <a:defRPr sz="1000">
                <a:solidFill>
                  <a:schemeClr val="tx2"/>
                </a:solidFill>
              </a:defRPr>
            </a:lvl1pPr>
          </a:lstStyle>
          <a:p>
            <a:endParaRPr lang="en-US" dirty="0"/>
          </a:p>
        </p:txBody>
      </p:sp>
      <p:sp>
        <p:nvSpPr>
          <p:cNvPr id="6" name="Slide Number Placeholder 5"/>
          <p:cNvSpPr>
            <a:spLocks noGrp="1"/>
          </p:cNvSpPr>
          <p:nvPr>
            <p:ph type="sldNum" sz="quarter" idx="4"/>
          </p:nvPr>
        </p:nvSpPr>
        <p:spPr>
          <a:xfrm>
            <a:off x="4114800" y="6500815"/>
            <a:ext cx="914400" cy="155448"/>
          </a:xfrm>
          <a:prstGeom prst="rect">
            <a:avLst/>
          </a:prstGeom>
        </p:spPr>
        <p:txBody>
          <a:bodyPr vert="horz" lIns="91440" tIns="45720" rIns="91440" bIns="45720" rtlCol="0" anchor="ctr"/>
          <a:lstStyle>
            <a:lvl1pPr algn="ctr">
              <a:defRPr sz="1000">
                <a:solidFill>
                  <a:schemeClr val="tx2"/>
                </a:solidFill>
              </a:defRPr>
            </a:lvl1pPr>
          </a:lstStyle>
          <a:p>
            <a:fld id="{626BF80B-33B5-4627-8985-D9082B3086CC}"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5295" r:id="rId1"/>
    <p:sldLayoutId id="2147485296" r:id="rId2"/>
    <p:sldLayoutId id="2147485297" r:id="rId3"/>
    <p:sldLayoutId id="2147485298" r:id="rId4"/>
    <p:sldLayoutId id="2147485299" r:id="rId5"/>
    <p:sldLayoutId id="2147485300" r:id="rId6"/>
    <p:sldLayoutId id="2147485301" r:id="rId7"/>
    <p:sldLayoutId id="2147485302" r:id="rId8"/>
    <p:sldLayoutId id="2147485303" r:id="rId9"/>
    <p:sldLayoutId id="2147485304" r:id="rId10"/>
    <p:sldLayoutId id="2147485305" r:id="rId11"/>
    <p:sldLayoutId id="2147485307" r:id="rId12"/>
  </p:sldLayoutIdLst>
  <p:hf hdr="0" ftr="0" dt="0"/>
  <p:txStyles>
    <p:titleStyle>
      <a:lvl1pPr algn="l" defTabSz="914400" rtl="0" eaLnBrk="1" latinLnBrk="0" hangingPunct="1">
        <a:spcBef>
          <a:spcPct val="0"/>
        </a:spcBef>
        <a:buNone/>
        <a:defRPr sz="2600" kern="1200">
          <a:solidFill>
            <a:schemeClr val="tx2"/>
          </a:solidFill>
          <a:latin typeface="+mj-lt"/>
          <a:ea typeface="+mj-ea"/>
          <a:cs typeface="+mj-cs"/>
        </a:defRPr>
      </a:lvl1pPr>
    </p:titleStyle>
    <p:bodyStyle>
      <a:lvl1pPr marL="182880" indent="-182880" algn="l" defTabSz="914400" rtl="0" eaLnBrk="1" latinLnBrk="0" hangingPunct="1">
        <a:spcBef>
          <a:spcPts val="0"/>
        </a:spcBef>
        <a:spcAft>
          <a:spcPts val="1200"/>
        </a:spcAft>
        <a:buClr>
          <a:schemeClr val="accent1"/>
        </a:buClr>
        <a:buFont typeface="Arial" pitchFamily="34" charset="0"/>
        <a:buChar char="•"/>
        <a:defRPr sz="2600" kern="1200">
          <a:solidFill>
            <a:schemeClr val="tx1"/>
          </a:solidFill>
          <a:latin typeface="+mn-lt"/>
          <a:ea typeface="+mn-ea"/>
          <a:cs typeface="+mn-cs"/>
        </a:defRPr>
      </a:lvl1pPr>
      <a:lvl2pPr marL="730250" indent="-273050" algn="l" defTabSz="914400" rtl="0" eaLnBrk="1" latinLnBrk="0" hangingPunct="1">
        <a:spcBef>
          <a:spcPts val="0"/>
        </a:spcBef>
        <a:spcAft>
          <a:spcPts val="1200"/>
        </a:spcAft>
        <a:buClr>
          <a:schemeClr val="accent1"/>
        </a:buClr>
        <a:buFont typeface="Arial" pitchFamily="34" charset="0"/>
        <a:buChar char="–"/>
        <a:defRPr sz="2200" kern="1200">
          <a:solidFill>
            <a:schemeClr val="tx1"/>
          </a:solidFill>
          <a:latin typeface="+mn-lt"/>
          <a:ea typeface="+mn-ea"/>
          <a:cs typeface="+mn-cs"/>
        </a:defRPr>
      </a:lvl2pPr>
      <a:lvl3pPr marL="1097280" indent="-182880" algn="l" defTabSz="914400" rtl="0" eaLnBrk="1" latinLnBrk="0" hangingPunct="1">
        <a:spcBef>
          <a:spcPts val="0"/>
        </a:spcBef>
        <a:spcAft>
          <a:spcPts val="1200"/>
        </a:spcAft>
        <a:buClr>
          <a:schemeClr val="accent1"/>
        </a:buClr>
        <a:buFont typeface="Arial" pitchFamily="34" charset="0"/>
        <a:buChar char="•"/>
        <a:defRPr sz="1800" kern="1200">
          <a:solidFill>
            <a:schemeClr val="tx1"/>
          </a:solidFill>
          <a:latin typeface="+mn-lt"/>
          <a:ea typeface="+mn-ea"/>
          <a:cs typeface="+mn-cs"/>
        </a:defRPr>
      </a:lvl3pPr>
      <a:lvl4pPr marL="1645920" indent="-274320" algn="l" defTabSz="914400" rtl="0" eaLnBrk="1" latinLnBrk="0" hangingPunct="1">
        <a:spcBef>
          <a:spcPts val="0"/>
        </a:spcBef>
        <a:spcAft>
          <a:spcPts val="1200"/>
        </a:spcAft>
        <a:buClr>
          <a:schemeClr val="accent1"/>
        </a:buClr>
        <a:buFont typeface="Arial" pitchFamily="34" charset="0"/>
        <a:buChar char="–"/>
        <a:defRPr sz="1800" kern="1200">
          <a:solidFill>
            <a:schemeClr val="tx1"/>
          </a:solidFill>
          <a:latin typeface="+mn-lt"/>
          <a:ea typeface="+mn-ea"/>
          <a:cs typeface="+mn-cs"/>
        </a:defRPr>
      </a:lvl4pPr>
      <a:lvl5pPr marL="2011680" indent="-182880" algn="l" defTabSz="914400" rtl="0" eaLnBrk="1" latinLnBrk="0" hangingPunct="1">
        <a:spcBef>
          <a:spcPts val="0"/>
        </a:spcBef>
        <a:spcAft>
          <a:spcPts val="1200"/>
        </a:spcAft>
        <a:buClr>
          <a:schemeClr val="accent1"/>
        </a:buClr>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solidFill>
                  <a:schemeClr val="tx1">
                    <a:lumMod val="50000"/>
                  </a:schemeClr>
                </a:solidFill>
              </a:rPr>
              <a:t>Session 5C – Primer on PFIC/CFC and Insurance Companies</a:t>
            </a:r>
            <a:endParaRPr lang="en-US" sz="3200" dirty="0">
              <a:solidFill>
                <a:schemeClr val="tx1">
                  <a:lumMod val="50000"/>
                </a:schemeClr>
              </a:solidFill>
            </a:endParaRPr>
          </a:p>
        </p:txBody>
      </p:sp>
      <p:sp>
        <p:nvSpPr>
          <p:cNvPr id="3" name="Content Placeholder 2"/>
          <p:cNvSpPr>
            <a:spLocks noGrp="1"/>
          </p:cNvSpPr>
          <p:nvPr>
            <p:ph idx="1"/>
          </p:nvPr>
        </p:nvSpPr>
        <p:spPr>
          <a:xfrm>
            <a:off x="576263" y="1530626"/>
            <a:ext cx="7989887" cy="4601233"/>
          </a:xfrm>
        </p:spPr>
        <p:txBody>
          <a:bodyPr/>
          <a:lstStyle/>
          <a:p>
            <a:pPr>
              <a:buClr>
                <a:schemeClr val="tx1">
                  <a:lumMod val="50000"/>
                </a:schemeClr>
              </a:buClr>
              <a:buNone/>
              <a:tabLst>
                <a:tab pos="403225" algn="l"/>
              </a:tabLst>
            </a:pPr>
            <a:r>
              <a:rPr lang="en-US" dirty="0" smtClean="0"/>
              <a:t>I.		Basics of Subpart F </a:t>
            </a:r>
          </a:p>
          <a:p>
            <a:pPr marL="571500" indent="-571500">
              <a:buClr>
                <a:schemeClr val="tx1">
                  <a:lumMod val="50000"/>
                </a:schemeClr>
              </a:buClr>
              <a:buAutoNum type="romanUcPeriod" startAt="2"/>
              <a:tabLst>
                <a:tab pos="403225" algn="l"/>
              </a:tabLst>
            </a:pPr>
            <a:r>
              <a:rPr lang="en-US" dirty="0" smtClean="0"/>
              <a:t>Section 953(e) and 954(i)</a:t>
            </a:r>
          </a:p>
          <a:p>
            <a:pPr marL="571500" indent="-571500">
              <a:buClr>
                <a:schemeClr val="tx1">
                  <a:lumMod val="50000"/>
                </a:schemeClr>
              </a:buClr>
              <a:buAutoNum type="romanUcPeriod" startAt="2"/>
              <a:tabLst>
                <a:tab pos="403225" algn="l"/>
              </a:tabLst>
            </a:pPr>
            <a:r>
              <a:rPr lang="en-US" dirty="0" smtClean="0"/>
              <a:t>Related Person Insurance Income</a:t>
            </a:r>
          </a:p>
          <a:p>
            <a:pPr marL="571500" indent="-571500">
              <a:buClr>
                <a:schemeClr val="tx1">
                  <a:lumMod val="50000"/>
                </a:schemeClr>
              </a:buClr>
              <a:buAutoNum type="romanUcPeriod" startAt="2"/>
              <a:tabLst>
                <a:tab pos="403225" algn="l"/>
              </a:tabLst>
            </a:pPr>
            <a:r>
              <a:rPr lang="en-US" dirty="0" smtClean="0"/>
              <a:t>The Application of PFIC Rules to Insurance Companies</a:t>
            </a:r>
          </a:p>
          <a:p>
            <a:pPr marL="571500" indent="-571500">
              <a:buNone/>
              <a:tabLst>
                <a:tab pos="403225" algn="l"/>
              </a:tabLst>
            </a:pPr>
            <a:endParaRPr lang="en-US" dirty="0" smtClean="0"/>
          </a:p>
          <a:p>
            <a:pPr marL="571500" indent="-571500">
              <a:buNone/>
              <a:tabLst>
                <a:tab pos="403225" algn="l"/>
              </a:tabLst>
            </a:pPr>
            <a:r>
              <a:rPr lang="en-US" sz="2400" b="1" dirty="0" smtClean="0"/>
              <a:t>Presented by</a:t>
            </a:r>
          </a:p>
          <a:p>
            <a:pPr marL="571500" indent="-571500">
              <a:spcAft>
                <a:spcPts val="0"/>
              </a:spcAft>
              <a:buNone/>
              <a:tabLst>
                <a:tab pos="403225" algn="l"/>
                <a:tab pos="1997075" algn="l"/>
                <a:tab pos="3597275" algn="l"/>
                <a:tab pos="5605463" algn="l"/>
              </a:tabLst>
            </a:pPr>
            <a:r>
              <a:rPr lang="en-US" sz="1800" dirty="0" smtClean="0"/>
              <a:t>George Craven	Paul Aronoff	Richard Safranek	Steve Jensen</a:t>
            </a:r>
          </a:p>
          <a:p>
            <a:pPr marL="571500" indent="-571500">
              <a:spcAft>
                <a:spcPts val="0"/>
              </a:spcAft>
              <a:buNone/>
              <a:tabLst>
                <a:tab pos="403225" algn="l"/>
                <a:tab pos="1997075" algn="l"/>
                <a:tab pos="3597275" algn="l"/>
                <a:tab pos="5605463" algn="l"/>
              </a:tabLst>
            </a:pPr>
            <a:r>
              <a:rPr lang="en-US" sz="1800" dirty="0" smtClean="0"/>
              <a:t>Mayer Brown LLP	Prudential	Deloitte Tax LLP	Susan Massey </a:t>
            </a:r>
          </a:p>
          <a:p>
            <a:pPr marL="571500" indent="-571500">
              <a:spcAft>
                <a:spcPts val="0"/>
              </a:spcAft>
              <a:buNone/>
              <a:tabLst>
                <a:tab pos="403225" algn="l"/>
                <a:tab pos="1997075" algn="l"/>
                <a:tab pos="3597275" algn="l"/>
                <a:tab pos="5605463" algn="l"/>
              </a:tabLst>
            </a:pPr>
            <a:r>
              <a:rPr lang="en-US" sz="1800" dirty="0"/>
              <a:t>	</a:t>
            </a:r>
            <a:r>
              <a:rPr lang="en-US" sz="1800" dirty="0" smtClean="0"/>
              <a:t>				Office of Chief Counsel</a:t>
            </a:r>
          </a:p>
          <a:p>
            <a:pPr marL="571500" indent="-571500">
              <a:spcAft>
                <a:spcPts val="0"/>
              </a:spcAft>
              <a:buNone/>
              <a:tabLst>
                <a:tab pos="403225" algn="l"/>
                <a:tab pos="1828800" algn="l"/>
                <a:tab pos="3429000" algn="l"/>
                <a:tab pos="5605463" algn="l"/>
              </a:tabLst>
            </a:pPr>
            <a:r>
              <a:rPr lang="en-US" sz="1800" dirty="0" smtClean="0"/>
              <a:t>					Internal Revenue Service</a:t>
            </a:r>
          </a:p>
          <a:p>
            <a:pPr marL="571500" indent="-571500">
              <a:spcAft>
                <a:spcPts val="0"/>
              </a:spcAft>
              <a:buNone/>
              <a:tabLst>
                <a:tab pos="403225" algn="l"/>
                <a:tab pos="1828800" algn="l"/>
                <a:tab pos="3429000" algn="l"/>
                <a:tab pos="6003925" algn="l"/>
              </a:tabLst>
            </a:pPr>
            <a:endParaRPr lang="en-US" sz="1800" dirty="0"/>
          </a:p>
        </p:txBody>
      </p:sp>
      <p:sp>
        <p:nvSpPr>
          <p:cNvPr id="4" name="Slide Number Placeholder 3"/>
          <p:cNvSpPr>
            <a:spLocks noGrp="1"/>
          </p:cNvSpPr>
          <p:nvPr>
            <p:ph type="sldNum" sz="quarter" idx="12"/>
          </p:nvPr>
        </p:nvSpPr>
        <p:spPr/>
        <p:txBody>
          <a:bodyPr/>
          <a:lstStyle/>
          <a:p>
            <a:fld id="{626BF80B-33B5-4627-8985-D9082B3086CC}" type="slidenum">
              <a:rPr lang="en-US" smtClean="0"/>
              <a:pPr/>
              <a:t>1</a:t>
            </a:fld>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76263" y="258606"/>
            <a:ext cx="7989887" cy="5517004"/>
          </a:xfrm>
        </p:spPr>
        <p:txBody>
          <a:bodyPr/>
          <a:lstStyle/>
          <a:p>
            <a:pPr>
              <a:buNone/>
            </a:pPr>
            <a:r>
              <a:rPr lang="en-US" dirty="0" smtClean="0"/>
              <a:t>	Because Subpart F income includes “insurance income,” there is no tax advantage to U.S. parent company forming an offshore insurance subsidiary, unless the offshore company has 953(e)/954(i) income.</a:t>
            </a:r>
          </a:p>
          <a:p>
            <a:endParaRPr lang="en-US" dirty="0"/>
          </a:p>
        </p:txBody>
      </p:sp>
      <p:sp>
        <p:nvSpPr>
          <p:cNvPr id="4" name="Rectangle 3"/>
          <p:cNvSpPr/>
          <p:nvPr/>
        </p:nvSpPr>
        <p:spPr>
          <a:xfrm>
            <a:off x="2771247" y="2685931"/>
            <a:ext cx="3405352" cy="107205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US Parent</a:t>
            </a:r>
          </a:p>
        </p:txBody>
      </p:sp>
      <p:sp>
        <p:nvSpPr>
          <p:cNvPr id="5" name="Rectangle 4"/>
          <p:cNvSpPr/>
          <p:nvPr/>
        </p:nvSpPr>
        <p:spPr>
          <a:xfrm>
            <a:off x="2781754" y="4484456"/>
            <a:ext cx="3405352" cy="107205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Foreign Insurance Sub</a:t>
            </a:r>
          </a:p>
        </p:txBody>
      </p:sp>
      <p:cxnSp>
        <p:nvCxnSpPr>
          <p:cNvPr id="7" name="Straight Connector 6"/>
          <p:cNvCxnSpPr>
            <a:stCxn id="5" idx="0"/>
            <a:endCxn id="4" idx="2"/>
          </p:cNvCxnSpPr>
          <p:nvPr/>
        </p:nvCxnSpPr>
        <p:spPr>
          <a:xfrm flipH="1" flipV="1">
            <a:off x="4473923" y="3757986"/>
            <a:ext cx="10507" cy="72647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4572000" y="3919744"/>
            <a:ext cx="1923393" cy="369332"/>
          </a:xfrm>
          <a:prstGeom prst="rect">
            <a:avLst/>
          </a:prstGeom>
          <a:noFill/>
        </p:spPr>
        <p:txBody>
          <a:bodyPr wrap="square" rtlCol="0">
            <a:spAutoFit/>
          </a:bodyPr>
          <a:lstStyle/>
          <a:p>
            <a:r>
              <a:rPr lang="en-US" dirty="0" smtClean="0"/>
              <a:t>100% ownership</a:t>
            </a:r>
            <a:endParaRPr lang="en-US" dirty="0"/>
          </a:p>
        </p:txBody>
      </p:sp>
      <p:sp>
        <p:nvSpPr>
          <p:cNvPr id="8" name="Slide Number Placeholder 7"/>
          <p:cNvSpPr>
            <a:spLocks noGrp="1"/>
          </p:cNvSpPr>
          <p:nvPr>
            <p:ph type="sldNum" sz="quarter" idx="12"/>
          </p:nvPr>
        </p:nvSpPr>
        <p:spPr/>
        <p:txBody>
          <a:bodyPr/>
          <a:lstStyle/>
          <a:p>
            <a:fld id="{626BF80B-33B5-4627-8985-D9082B3086CC}" type="slidenum">
              <a:rPr lang="en-US" smtClean="0"/>
              <a:pPr/>
              <a:t>10</a:t>
            </a:fld>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76263" y="227074"/>
            <a:ext cx="7989887" cy="5546310"/>
          </a:xfrm>
        </p:spPr>
        <p:txBody>
          <a:bodyPr/>
          <a:lstStyle/>
          <a:p>
            <a:pPr marL="63500" indent="6350">
              <a:buNone/>
            </a:pPr>
            <a:r>
              <a:rPr lang="en-US" dirty="0" smtClean="0"/>
              <a:t>Because premiums paid to the Foreign Insurance Sub would be subject to the 4% or 1% Federal Excise Tax on Insurance, many Foreign Insurance Subs elect under section 953(d) to be taxed as a U.S. corporation.</a:t>
            </a:r>
          </a:p>
          <a:p>
            <a:pPr marL="1377950" indent="-914400">
              <a:buNone/>
            </a:pPr>
            <a:r>
              <a:rPr lang="en-US" dirty="0" smtClean="0"/>
              <a:t>—	limited to CFCs that would be taxed as an insurance company if domestic</a:t>
            </a:r>
          </a:p>
          <a:p>
            <a:pPr marL="1377950" indent="-914400">
              <a:buNone/>
            </a:pPr>
            <a:r>
              <a:rPr lang="en-US" dirty="0" smtClean="0"/>
              <a:t>—	What happens if the Foreign Insurance Sub does not qualify as an insurance company?</a:t>
            </a:r>
          </a:p>
          <a:p>
            <a:pPr marL="1377950" indent="-914400">
              <a:buNone/>
            </a:pPr>
            <a:r>
              <a:rPr lang="en-US" dirty="0" smtClean="0"/>
              <a:t>—	If the Foreign Insurance Sub is ETB in the US and turns out to be ineligible for 953(d) treatment, it would be subject to U.S. corporate income tax </a:t>
            </a:r>
            <a:r>
              <a:rPr lang="en-US" u="sng" dirty="0" smtClean="0"/>
              <a:t>and</a:t>
            </a:r>
            <a:r>
              <a:rPr lang="en-US" dirty="0" smtClean="0"/>
              <a:t> the branch profits tax</a:t>
            </a:r>
          </a:p>
          <a:p>
            <a:pPr marL="63500" indent="6350">
              <a:buNone/>
            </a:pPr>
            <a:endParaRPr lang="en-US" dirty="0" smtClean="0"/>
          </a:p>
          <a:p>
            <a:pPr>
              <a:buNone/>
            </a:pPr>
            <a:endParaRPr lang="en-US" dirty="0"/>
          </a:p>
        </p:txBody>
      </p:sp>
      <p:sp>
        <p:nvSpPr>
          <p:cNvPr id="4" name="Slide Number Placeholder 3"/>
          <p:cNvSpPr>
            <a:spLocks noGrp="1"/>
          </p:cNvSpPr>
          <p:nvPr>
            <p:ph type="sldNum" sz="quarter" idx="12"/>
          </p:nvPr>
        </p:nvSpPr>
        <p:spPr/>
        <p:txBody>
          <a:bodyPr/>
          <a:lstStyle/>
          <a:p>
            <a:fld id="{626BF80B-33B5-4627-8985-D9082B3086CC}" type="slidenum">
              <a:rPr lang="en-US" smtClean="0"/>
              <a:pPr/>
              <a:t>11</a:t>
            </a:fld>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757948" y="2425448"/>
            <a:ext cx="722672" cy="369332"/>
          </a:xfrm>
          <a:prstGeom prst="rect">
            <a:avLst/>
          </a:prstGeom>
          <a:noFill/>
        </p:spPr>
        <p:txBody>
          <a:bodyPr wrap="square" rtlCol="0">
            <a:spAutoFit/>
          </a:bodyPr>
          <a:lstStyle/>
          <a:p>
            <a:r>
              <a:rPr lang="en-US" dirty="0" smtClean="0"/>
              <a:t>12%</a:t>
            </a:r>
            <a:endParaRPr lang="en-US" dirty="0"/>
          </a:p>
        </p:txBody>
      </p:sp>
      <p:sp>
        <p:nvSpPr>
          <p:cNvPr id="5" name="Rectangle 4"/>
          <p:cNvSpPr/>
          <p:nvPr/>
        </p:nvSpPr>
        <p:spPr>
          <a:xfrm>
            <a:off x="2905432" y="3782301"/>
            <a:ext cx="3436374" cy="9144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XYZ Holdings, Ltd</a:t>
            </a:r>
          </a:p>
          <a:p>
            <a:pPr algn="ctr"/>
            <a:r>
              <a:rPr lang="en-US" dirty="0" smtClean="0"/>
              <a:t>Bermuda</a:t>
            </a:r>
            <a:endParaRPr lang="en-US" dirty="0" smtClean="0">
              <a:solidFill>
                <a:schemeClr val="bg1"/>
              </a:solidFill>
            </a:endParaRPr>
          </a:p>
        </p:txBody>
      </p:sp>
      <p:sp>
        <p:nvSpPr>
          <p:cNvPr id="7" name="Rectangle 6"/>
          <p:cNvSpPr/>
          <p:nvPr/>
        </p:nvSpPr>
        <p:spPr>
          <a:xfrm>
            <a:off x="2895600" y="5158815"/>
            <a:ext cx="3436374" cy="9144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solidFill>
                  <a:schemeClr val="tx1"/>
                </a:solidFill>
              </a:rPr>
              <a:t>XYZ Re, Ltd</a:t>
            </a:r>
          </a:p>
          <a:p>
            <a:pPr algn="ctr"/>
            <a:r>
              <a:rPr lang="en-US" dirty="0" smtClean="0">
                <a:solidFill>
                  <a:schemeClr val="tx1"/>
                </a:solidFill>
              </a:rPr>
              <a:t>Bermuda</a:t>
            </a:r>
          </a:p>
        </p:txBody>
      </p:sp>
      <p:sp>
        <p:nvSpPr>
          <p:cNvPr id="8" name="Rectangle 7"/>
          <p:cNvSpPr/>
          <p:nvPr/>
        </p:nvSpPr>
        <p:spPr>
          <a:xfrm>
            <a:off x="309716" y="950610"/>
            <a:ext cx="1061883" cy="914400"/>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US</a:t>
            </a:r>
          </a:p>
          <a:p>
            <a:pPr algn="ctr"/>
            <a:r>
              <a:rPr lang="en-US" dirty="0" smtClean="0"/>
              <a:t>INSCO</a:t>
            </a:r>
          </a:p>
        </p:txBody>
      </p:sp>
      <p:sp>
        <p:nvSpPr>
          <p:cNvPr id="9" name="Isosceles Triangle 8"/>
          <p:cNvSpPr/>
          <p:nvPr/>
        </p:nvSpPr>
        <p:spPr>
          <a:xfrm>
            <a:off x="1799307" y="906364"/>
            <a:ext cx="1445341" cy="914400"/>
          </a:xfrm>
          <a:prstGeom prst="triangle">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400" dirty="0" smtClean="0"/>
              <a:t>PE Fund I</a:t>
            </a:r>
            <a:r>
              <a:rPr lang="en-US" dirty="0" smtClean="0">
                <a:ln>
                  <a:solidFill>
                    <a:sysClr val="windowText" lastClr="000000"/>
                  </a:solidFill>
                </a:ln>
                <a:solidFill>
                  <a:schemeClr val="bg1"/>
                </a:solidFill>
              </a:rPr>
              <a:t>	</a:t>
            </a:r>
          </a:p>
        </p:txBody>
      </p:sp>
      <p:sp>
        <p:nvSpPr>
          <p:cNvPr id="12" name="Isosceles Triangle 11"/>
          <p:cNvSpPr/>
          <p:nvPr/>
        </p:nvSpPr>
        <p:spPr>
          <a:xfrm>
            <a:off x="3677271" y="896531"/>
            <a:ext cx="1445341" cy="914400"/>
          </a:xfrm>
          <a:prstGeom prst="triangle">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400" dirty="0" smtClean="0"/>
              <a:t>PE Fund II</a:t>
            </a:r>
            <a:r>
              <a:rPr lang="en-US" dirty="0" smtClean="0">
                <a:ln>
                  <a:solidFill>
                    <a:sysClr val="windowText" lastClr="000000"/>
                  </a:solidFill>
                </a:ln>
                <a:solidFill>
                  <a:schemeClr val="bg1"/>
                </a:solidFill>
              </a:rPr>
              <a:t>	</a:t>
            </a:r>
          </a:p>
        </p:txBody>
      </p:sp>
      <p:sp>
        <p:nvSpPr>
          <p:cNvPr id="13" name="Isosceles Triangle 12"/>
          <p:cNvSpPr/>
          <p:nvPr/>
        </p:nvSpPr>
        <p:spPr>
          <a:xfrm>
            <a:off x="5388092" y="896532"/>
            <a:ext cx="1445341" cy="914400"/>
          </a:xfrm>
          <a:prstGeom prst="triangle">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400" dirty="0" smtClean="0"/>
              <a:t>PE Fund III</a:t>
            </a:r>
            <a:r>
              <a:rPr lang="en-US" dirty="0" smtClean="0">
                <a:ln>
                  <a:solidFill>
                    <a:sysClr val="windowText" lastClr="000000"/>
                  </a:solidFill>
                </a:ln>
                <a:solidFill>
                  <a:schemeClr val="bg1"/>
                </a:solidFill>
              </a:rPr>
              <a:t>	</a:t>
            </a:r>
          </a:p>
        </p:txBody>
      </p:sp>
      <p:cxnSp>
        <p:nvCxnSpPr>
          <p:cNvPr id="15" name="Straight Connector 14"/>
          <p:cNvCxnSpPr/>
          <p:nvPr/>
        </p:nvCxnSpPr>
        <p:spPr>
          <a:xfrm>
            <a:off x="1179871" y="1865010"/>
            <a:ext cx="1740310" cy="19467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a:stCxn id="9" idx="3"/>
          </p:cNvCxnSpPr>
          <p:nvPr/>
        </p:nvCxnSpPr>
        <p:spPr>
          <a:xfrm>
            <a:off x="2521978" y="1820764"/>
            <a:ext cx="663674" cy="19467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4370445" y="1810930"/>
            <a:ext cx="83568" cy="195662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H="1">
            <a:off x="5456902" y="1791269"/>
            <a:ext cx="530945" cy="196153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235974" y="3531578"/>
            <a:ext cx="1445342" cy="646331"/>
          </a:xfrm>
          <a:prstGeom prst="rect">
            <a:avLst/>
          </a:prstGeom>
          <a:noFill/>
        </p:spPr>
        <p:txBody>
          <a:bodyPr wrap="square" rtlCol="0">
            <a:spAutoFit/>
          </a:bodyPr>
          <a:lstStyle/>
          <a:p>
            <a:r>
              <a:rPr lang="en-US" dirty="0" smtClean="0"/>
              <a:t>Mr. X options for 15%</a:t>
            </a:r>
            <a:endParaRPr lang="en-US" dirty="0"/>
          </a:p>
        </p:txBody>
      </p:sp>
      <p:cxnSp>
        <p:nvCxnSpPr>
          <p:cNvPr id="30" name="Straight Connector 29"/>
          <p:cNvCxnSpPr/>
          <p:nvPr/>
        </p:nvCxnSpPr>
        <p:spPr>
          <a:xfrm>
            <a:off x="1460091" y="3856042"/>
            <a:ext cx="1401096" cy="23597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1312606" y="2499190"/>
            <a:ext cx="583814" cy="369332"/>
          </a:xfrm>
          <a:prstGeom prst="rect">
            <a:avLst/>
          </a:prstGeom>
          <a:noFill/>
        </p:spPr>
        <p:txBody>
          <a:bodyPr wrap="none" rtlCol="0">
            <a:spAutoFit/>
          </a:bodyPr>
          <a:lstStyle/>
          <a:p>
            <a:r>
              <a:rPr lang="en-US" dirty="0" smtClean="0"/>
              <a:t>24%</a:t>
            </a:r>
            <a:endParaRPr lang="en-US" dirty="0"/>
          </a:p>
        </p:txBody>
      </p:sp>
      <p:sp>
        <p:nvSpPr>
          <p:cNvPr id="35" name="TextBox 34"/>
          <p:cNvSpPr txBox="1"/>
          <p:nvPr/>
        </p:nvSpPr>
        <p:spPr>
          <a:xfrm>
            <a:off x="4350773" y="2440197"/>
            <a:ext cx="693175" cy="369332"/>
          </a:xfrm>
          <a:prstGeom prst="rect">
            <a:avLst/>
          </a:prstGeom>
          <a:noFill/>
        </p:spPr>
        <p:txBody>
          <a:bodyPr wrap="square" rtlCol="0">
            <a:spAutoFit/>
          </a:bodyPr>
          <a:lstStyle/>
          <a:p>
            <a:r>
              <a:rPr lang="en-US" dirty="0" smtClean="0"/>
              <a:t>12%</a:t>
            </a:r>
            <a:endParaRPr lang="en-US" dirty="0"/>
          </a:p>
        </p:txBody>
      </p:sp>
      <p:sp>
        <p:nvSpPr>
          <p:cNvPr id="36" name="TextBox 35"/>
          <p:cNvSpPr txBox="1"/>
          <p:nvPr/>
        </p:nvSpPr>
        <p:spPr>
          <a:xfrm>
            <a:off x="5781367" y="2459861"/>
            <a:ext cx="816077" cy="369332"/>
          </a:xfrm>
          <a:prstGeom prst="rect">
            <a:avLst/>
          </a:prstGeom>
          <a:noFill/>
        </p:spPr>
        <p:txBody>
          <a:bodyPr wrap="square" rtlCol="0">
            <a:spAutoFit/>
          </a:bodyPr>
          <a:lstStyle/>
          <a:p>
            <a:r>
              <a:rPr lang="en-US" dirty="0" smtClean="0"/>
              <a:t>12%</a:t>
            </a:r>
            <a:endParaRPr lang="en-US" dirty="0"/>
          </a:p>
        </p:txBody>
      </p:sp>
      <p:cxnSp>
        <p:nvCxnSpPr>
          <p:cNvPr id="39" name="Straight Connector 38"/>
          <p:cNvCxnSpPr/>
          <p:nvPr/>
        </p:nvCxnSpPr>
        <p:spPr>
          <a:xfrm>
            <a:off x="4476135" y="4696701"/>
            <a:ext cx="4916" cy="46211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7315200" y="1098094"/>
            <a:ext cx="1460089" cy="923330"/>
          </a:xfrm>
          <a:prstGeom prst="rect">
            <a:avLst/>
          </a:prstGeom>
          <a:noFill/>
        </p:spPr>
        <p:txBody>
          <a:bodyPr wrap="square" rtlCol="0">
            <a:spAutoFit/>
          </a:bodyPr>
          <a:lstStyle/>
          <a:p>
            <a:pPr algn="ctr"/>
            <a:r>
              <a:rPr lang="en-US" dirty="0" smtClean="0"/>
              <a:t>6 </a:t>
            </a:r>
          </a:p>
          <a:p>
            <a:pPr algn="ctr"/>
            <a:r>
              <a:rPr lang="en-US" dirty="0" smtClean="0"/>
              <a:t>Institutions, 5% each</a:t>
            </a:r>
            <a:endParaRPr lang="en-US" dirty="0"/>
          </a:p>
        </p:txBody>
      </p:sp>
      <p:sp>
        <p:nvSpPr>
          <p:cNvPr id="58" name="TextBox 57"/>
          <p:cNvSpPr txBox="1"/>
          <p:nvPr/>
        </p:nvSpPr>
        <p:spPr>
          <a:xfrm>
            <a:off x="7467600" y="3167784"/>
            <a:ext cx="1460089" cy="646331"/>
          </a:xfrm>
          <a:prstGeom prst="rect">
            <a:avLst/>
          </a:prstGeom>
          <a:noFill/>
        </p:spPr>
        <p:txBody>
          <a:bodyPr wrap="square" rtlCol="0">
            <a:spAutoFit/>
          </a:bodyPr>
          <a:lstStyle/>
          <a:p>
            <a:pPr algn="ctr"/>
            <a:r>
              <a:rPr lang="en-US" dirty="0" smtClean="0"/>
              <a:t>Foreigners 10%</a:t>
            </a:r>
            <a:endParaRPr lang="en-US" dirty="0"/>
          </a:p>
        </p:txBody>
      </p:sp>
      <p:cxnSp>
        <p:nvCxnSpPr>
          <p:cNvPr id="60" name="Straight Connector 59"/>
          <p:cNvCxnSpPr/>
          <p:nvPr/>
        </p:nvCxnSpPr>
        <p:spPr>
          <a:xfrm flipH="1">
            <a:off x="6327058" y="1953500"/>
            <a:ext cx="1814052" cy="18288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flipH="1">
            <a:off x="6740012" y="2592597"/>
            <a:ext cx="589935" cy="369332"/>
          </a:xfrm>
          <a:prstGeom prst="rect">
            <a:avLst/>
          </a:prstGeom>
          <a:noFill/>
        </p:spPr>
        <p:txBody>
          <a:bodyPr wrap="square" rtlCol="0">
            <a:spAutoFit/>
          </a:bodyPr>
          <a:lstStyle/>
          <a:p>
            <a:r>
              <a:rPr lang="en-US" dirty="0" smtClean="0"/>
              <a:t>30%</a:t>
            </a:r>
            <a:endParaRPr lang="en-US" dirty="0"/>
          </a:p>
        </p:txBody>
      </p:sp>
      <p:cxnSp>
        <p:nvCxnSpPr>
          <p:cNvPr id="66" name="Straight Connector 65"/>
          <p:cNvCxnSpPr/>
          <p:nvPr/>
        </p:nvCxnSpPr>
        <p:spPr>
          <a:xfrm flipV="1">
            <a:off x="6371303" y="3590571"/>
            <a:ext cx="1578078" cy="8701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8008878" y="2016563"/>
            <a:ext cx="819807" cy="1200329"/>
          </a:xfrm>
          <a:prstGeom prst="rect">
            <a:avLst/>
          </a:prstGeom>
          <a:noFill/>
        </p:spPr>
        <p:txBody>
          <a:bodyPr wrap="square" rtlCol="0">
            <a:spAutoFit/>
          </a:bodyPr>
          <a:lstStyle/>
          <a:p>
            <a:pPr algn="ctr"/>
            <a:r>
              <a:rPr lang="en-US" sz="1200" dirty="0" smtClean="0"/>
              <a:t>(Harvard, </a:t>
            </a:r>
          </a:p>
          <a:p>
            <a:pPr algn="ctr"/>
            <a:r>
              <a:rPr lang="en-US" sz="1200" dirty="0" smtClean="0"/>
              <a:t>Yale,</a:t>
            </a:r>
          </a:p>
          <a:p>
            <a:pPr algn="ctr"/>
            <a:r>
              <a:rPr lang="en-US" sz="1200" dirty="0" smtClean="0"/>
              <a:t>Princeton, Williams, </a:t>
            </a:r>
          </a:p>
          <a:p>
            <a:pPr algn="ctr"/>
            <a:r>
              <a:rPr lang="en-US" sz="1200" dirty="0" smtClean="0"/>
              <a:t>MIT, </a:t>
            </a:r>
          </a:p>
          <a:p>
            <a:pPr algn="ctr"/>
            <a:r>
              <a:rPr lang="en-US" sz="1200" dirty="0" smtClean="0"/>
              <a:t>USC)</a:t>
            </a:r>
            <a:endParaRPr lang="en-US" sz="1200" dirty="0"/>
          </a:p>
        </p:txBody>
      </p:sp>
      <p:sp>
        <p:nvSpPr>
          <p:cNvPr id="26" name="Slide Number Placeholder 25"/>
          <p:cNvSpPr>
            <a:spLocks noGrp="1"/>
          </p:cNvSpPr>
          <p:nvPr>
            <p:ph type="sldNum" sz="quarter" idx="12"/>
          </p:nvPr>
        </p:nvSpPr>
        <p:spPr/>
        <p:txBody>
          <a:bodyPr/>
          <a:lstStyle/>
          <a:p>
            <a:fld id="{626BF80B-33B5-4627-8985-D9082B3086CC}" type="slidenum">
              <a:rPr lang="en-US" smtClean="0"/>
              <a:pPr/>
              <a:t>12</a:t>
            </a:fld>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76263" y="285839"/>
            <a:ext cx="7989887" cy="5406645"/>
          </a:xfrm>
        </p:spPr>
        <p:txBody>
          <a:bodyPr/>
          <a:lstStyle/>
          <a:p>
            <a:pPr marL="9525" indent="-9525">
              <a:buNone/>
            </a:pPr>
            <a:r>
              <a:rPr lang="en-US" dirty="0" smtClean="0"/>
              <a:t>US INSCO is clearly a “United States shareholder.”  If there is one other “United States shareholder,” XYZ Re Ltd. will be a CFC, and US INSCO and that other “United States shareholder” will have to report currently the “insurance income” of XYZ Re Ltd.</a:t>
            </a:r>
          </a:p>
          <a:p>
            <a:pPr marL="914400" indent="-450850">
              <a:buNone/>
            </a:pPr>
            <a:r>
              <a:rPr lang="en-US" dirty="0" smtClean="0"/>
              <a:t>—	What will happen if US INSCO also held debentures which are convertible into 10% of the common stock of the Company?</a:t>
            </a:r>
          </a:p>
          <a:p>
            <a:pPr marL="9525" indent="454025">
              <a:buNone/>
            </a:pPr>
            <a:endParaRPr lang="en-US" dirty="0" smtClean="0"/>
          </a:p>
          <a:p>
            <a:pPr marL="9525" indent="-9525">
              <a:buNone/>
            </a:pPr>
            <a:endParaRPr lang="en-US" dirty="0" smtClean="0"/>
          </a:p>
          <a:p>
            <a:pPr marL="9525" indent="-457200">
              <a:buNone/>
            </a:pPr>
            <a:r>
              <a:rPr lang="en-US" dirty="0" smtClean="0"/>
              <a:t>	</a:t>
            </a:r>
            <a:endParaRPr lang="en-US" dirty="0"/>
          </a:p>
        </p:txBody>
      </p:sp>
      <p:sp>
        <p:nvSpPr>
          <p:cNvPr id="4" name="Slide Number Placeholder 3"/>
          <p:cNvSpPr>
            <a:spLocks noGrp="1"/>
          </p:cNvSpPr>
          <p:nvPr>
            <p:ph type="sldNum" sz="quarter" idx="12"/>
          </p:nvPr>
        </p:nvSpPr>
        <p:spPr/>
        <p:txBody>
          <a:bodyPr/>
          <a:lstStyle/>
          <a:p>
            <a:fld id="{626BF80B-33B5-4627-8985-D9082B3086CC}" type="slidenum">
              <a:rPr lang="en-US" smtClean="0"/>
              <a:pPr/>
              <a:t>13</a:t>
            </a:fld>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76263" y="534390"/>
            <a:ext cx="7989887" cy="5597469"/>
          </a:xfrm>
        </p:spPr>
        <p:txBody>
          <a:bodyPr/>
          <a:lstStyle/>
          <a:p>
            <a:pPr marL="9525" indent="-9525">
              <a:buNone/>
            </a:pPr>
            <a:r>
              <a:rPr lang="en-US" dirty="0" smtClean="0"/>
              <a:t>Assume Mr. X, the option holder, is a U.S. citizen.</a:t>
            </a:r>
          </a:p>
          <a:p>
            <a:pPr marL="914400" indent="-450850">
              <a:buNone/>
            </a:pPr>
            <a:r>
              <a:rPr lang="en-US" dirty="0" smtClean="0"/>
              <a:t>—	Does his 15% count as stock owned constructively under the option Rule of section 318(a)(4)?</a:t>
            </a:r>
          </a:p>
          <a:p>
            <a:pPr marL="914400" indent="-450850">
              <a:buNone/>
            </a:pPr>
            <a:r>
              <a:rPr lang="en-US" dirty="0" smtClean="0"/>
              <a:t>—	What if the option is not exercisable for 10 years?</a:t>
            </a:r>
          </a:p>
          <a:p>
            <a:pPr marL="914400" indent="-450850">
              <a:buNone/>
            </a:pPr>
            <a:r>
              <a:rPr lang="en-US" dirty="0" smtClean="0"/>
              <a:t>—	What if the option may not be exercised if the holder would be treated as a “United States shareholder”?</a:t>
            </a:r>
          </a:p>
          <a:p>
            <a:pPr marL="914400" indent="-450850">
              <a:buNone/>
            </a:pPr>
            <a:endParaRPr lang="en-US" dirty="0" smtClean="0"/>
          </a:p>
          <a:p>
            <a:pPr>
              <a:buNone/>
            </a:pPr>
            <a:endParaRPr lang="en-US" dirty="0"/>
          </a:p>
        </p:txBody>
      </p:sp>
      <p:sp>
        <p:nvSpPr>
          <p:cNvPr id="4" name="Slide Number Placeholder 3"/>
          <p:cNvSpPr>
            <a:spLocks noGrp="1"/>
          </p:cNvSpPr>
          <p:nvPr>
            <p:ph type="sldNum" sz="quarter" idx="12"/>
          </p:nvPr>
        </p:nvSpPr>
        <p:spPr/>
        <p:txBody>
          <a:bodyPr/>
          <a:lstStyle/>
          <a:p>
            <a:fld id="{626BF80B-33B5-4627-8985-D9082B3086CC}" type="slidenum">
              <a:rPr lang="en-US" smtClean="0"/>
              <a:pPr/>
              <a:t>14</a:t>
            </a:fld>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76263" y="262497"/>
            <a:ext cx="7989887" cy="5501238"/>
          </a:xfrm>
        </p:spPr>
        <p:txBody>
          <a:bodyPr/>
          <a:lstStyle/>
          <a:p>
            <a:pPr marL="57150" indent="-9525">
              <a:buNone/>
            </a:pPr>
            <a:r>
              <a:rPr lang="en-US" sz="3200" dirty="0" smtClean="0"/>
              <a:t>Are any of the PE Funds “United States shareholders”?</a:t>
            </a:r>
          </a:p>
          <a:p>
            <a:pPr marL="57150" indent="406400">
              <a:buNone/>
            </a:pPr>
            <a:r>
              <a:rPr lang="en-US" dirty="0" smtClean="0"/>
              <a:t>Yes if they are a “United States person” within the meaning of section 7701(a)(30)</a:t>
            </a:r>
          </a:p>
          <a:p>
            <a:pPr marL="57150" indent="406400">
              <a:buNone/>
            </a:pPr>
            <a:r>
              <a:rPr lang="en-US" dirty="0" smtClean="0"/>
              <a:t>Section 7701(a)(30)(B) includes a “domestic partnership” in the definition of “United States person.”</a:t>
            </a:r>
          </a:p>
          <a:p>
            <a:pPr marL="57150" indent="406400">
              <a:buNone/>
            </a:pPr>
            <a:r>
              <a:rPr lang="en-US" dirty="0" smtClean="0"/>
              <a:t>“Domestic”, when applied to a partnership, means “created or organized in the United States or under the laws of the United States or of  any State.”</a:t>
            </a:r>
            <a:endParaRPr lang="en-US" dirty="0"/>
          </a:p>
        </p:txBody>
      </p:sp>
      <p:sp>
        <p:nvSpPr>
          <p:cNvPr id="4" name="Slide Number Placeholder 3"/>
          <p:cNvSpPr>
            <a:spLocks noGrp="1"/>
          </p:cNvSpPr>
          <p:nvPr>
            <p:ph type="sldNum" sz="quarter" idx="12"/>
          </p:nvPr>
        </p:nvSpPr>
        <p:spPr/>
        <p:txBody>
          <a:bodyPr/>
          <a:lstStyle/>
          <a:p>
            <a:fld id="{626BF80B-33B5-4627-8985-D9082B3086CC}" type="slidenum">
              <a:rPr lang="en-US" smtClean="0"/>
              <a:pPr/>
              <a:t>15</a:t>
            </a:fld>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76263" y="356266"/>
            <a:ext cx="7989887" cy="5585594"/>
          </a:xfrm>
        </p:spPr>
        <p:txBody>
          <a:bodyPr>
            <a:normAutofit fontScale="92500" lnSpcReduction="10000"/>
          </a:bodyPr>
          <a:lstStyle/>
          <a:p>
            <a:pPr marL="15875" indent="-15875">
              <a:buNone/>
            </a:pPr>
            <a:r>
              <a:rPr lang="en-US" dirty="0" smtClean="0"/>
              <a:t>If the PE Funds are all organized under foreign law, then they are not “domestic partnerships” or “United States persons.”</a:t>
            </a:r>
          </a:p>
          <a:p>
            <a:pPr marL="15875" indent="-15875">
              <a:buNone/>
            </a:pPr>
            <a:r>
              <a:rPr lang="en-US" dirty="0" smtClean="0"/>
              <a:t>But stock owned “through a foreign corporation, foreign partnership,” or foreign trust or estate “shall be considered as being owned proportionately by its shareholders, partners, or beneficiaries.” Section 958(a)(2).</a:t>
            </a:r>
          </a:p>
          <a:p>
            <a:pPr marL="15875" indent="-15875">
              <a:buNone/>
            </a:pPr>
            <a:r>
              <a:rPr lang="en-US" dirty="0" smtClean="0"/>
              <a:t>So it is necessary to review the partner list of the PE Funds to see</a:t>
            </a:r>
          </a:p>
          <a:p>
            <a:pPr marL="971550" indent="-508000">
              <a:buNone/>
            </a:pPr>
            <a:r>
              <a:rPr lang="en-US" dirty="0" smtClean="0"/>
              <a:t>—	If any U.S. person owns 10% through one or more partnerships</a:t>
            </a:r>
          </a:p>
          <a:p>
            <a:pPr marL="971550" indent="-508000">
              <a:buNone/>
            </a:pPr>
            <a:r>
              <a:rPr lang="en-US" dirty="0" smtClean="0"/>
              <a:t>—	If any U.S. person who is a less than 10% shareholder also owns an additional block of shares through a partnership so that in the aggregate that U.S. person is treated as owning 10% or more.</a:t>
            </a:r>
            <a:endParaRPr lang="en-US" dirty="0"/>
          </a:p>
        </p:txBody>
      </p:sp>
      <p:sp>
        <p:nvSpPr>
          <p:cNvPr id="4" name="Slide Number Placeholder 3"/>
          <p:cNvSpPr>
            <a:spLocks noGrp="1"/>
          </p:cNvSpPr>
          <p:nvPr>
            <p:ph type="sldNum" sz="quarter" idx="12"/>
          </p:nvPr>
        </p:nvSpPr>
        <p:spPr/>
        <p:txBody>
          <a:bodyPr/>
          <a:lstStyle/>
          <a:p>
            <a:fld id="{626BF80B-33B5-4627-8985-D9082B3086CC}" type="slidenum">
              <a:rPr lang="en-US" smtClean="0"/>
              <a:pPr/>
              <a:t>16</a:t>
            </a:fld>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sosceles Triangle 1"/>
          <p:cNvSpPr/>
          <p:nvPr/>
        </p:nvSpPr>
        <p:spPr>
          <a:xfrm>
            <a:off x="3182600" y="1805035"/>
            <a:ext cx="1864426" cy="1330038"/>
          </a:xfrm>
          <a:prstGeom prst="triangle">
            <a:avLst>
              <a:gd name="adj" fmla="val 5000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PE Fund I</a:t>
            </a:r>
          </a:p>
          <a:p>
            <a:pPr algn="ctr"/>
            <a:endParaRPr lang="en-US" sz="1400" dirty="0" smtClean="0">
              <a:solidFill>
                <a:schemeClr val="tx1"/>
              </a:solidFill>
            </a:endParaRPr>
          </a:p>
        </p:txBody>
      </p:sp>
      <p:sp>
        <p:nvSpPr>
          <p:cNvPr id="3" name="Rectangle 2"/>
          <p:cNvSpPr/>
          <p:nvPr/>
        </p:nvSpPr>
        <p:spPr>
          <a:xfrm>
            <a:off x="2909472" y="3515083"/>
            <a:ext cx="2422566" cy="93815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XYZ Holdings Ltd.</a:t>
            </a:r>
          </a:p>
        </p:txBody>
      </p:sp>
      <p:cxnSp>
        <p:nvCxnSpPr>
          <p:cNvPr id="4" name="Straight Connector 3"/>
          <p:cNvCxnSpPr/>
          <p:nvPr/>
        </p:nvCxnSpPr>
        <p:spPr>
          <a:xfrm flipV="1">
            <a:off x="4293274" y="1472538"/>
            <a:ext cx="1151894" cy="54626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flipV="1">
            <a:off x="4417637" y="1654896"/>
            <a:ext cx="1192179" cy="55391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flipV="1">
            <a:off x="4560142" y="1828798"/>
            <a:ext cx="1163768" cy="5581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842662" y="1068778"/>
            <a:ext cx="1626919" cy="738664"/>
          </a:xfrm>
          <a:prstGeom prst="rect">
            <a:avLst/>
          </a:prstGeom>
          <a:noFill/>
        </p:spPr>
        <p:txBody>
          <a:bodyPr wrap="square" rtlCol="0">
            <a:spAutoFit/>
          </a:bodyPr>
          <a:lstStyle/>
          <a:p>
            <a:r>
              <a:rPr lang="en-US" sz="1400" dirty="0" smtClean="0"/>
              <a:t>many institutional investors, including Williams College</a:t>
            </a:r>
            <a:endParaRPr lang="en-US" sz="1400" dirty="0"/>
          </a:p>
        </p:txBody>
      </p:sp>
      <p:sp>
        <p:nvSpPr>
          <p:cNvPr id="8" name="TextBox 7"/>
          <p:cNvSpPr txBox="1"/>
          <p:nvPr/>
        </p:nvSpPr>
        <p:spPr>
          <a:xfrm rot="20144305">
            <a:off x="4298875" y="1223162"/>
            <a:ext cx="866899" cy="523220"/>
          </a:xfrm>
          <a:prstGeom prst="rect">
            <a:avLst/>
          </a:prstGeom>
          <a:noFill/>
        </p:spPr>
        <p:txBody>
          <a:bodyPr wrap="square" rtlCol="0">
            <a:spAutoFit/>
          </a:bodyPr>
          <a:lstStyle/>
          <a:p>
            <a:r>
              <a:rPr lang="en-US" sz="1400" dirty="0" smtClean="0"/>
              <a:t>P interests</a:t>
            </a:r>
            <a:endParaRPr lang="en-US" sz="1400" dirty="0"/>
          </a:p>
        </p:txBody>
      </p:sp>
      <p:cxnSp>
        <p:nvCxnSpPr>
          <p:cNvPr id="10" name="Straight Connector 9"/>
          <p:cNvCxnSpPr>
            <a:stCxn id="2" idx="1"/>
          </p:cNvCxnSpPr>
          <p:nvPr/>
        </p:nvCxnSpPr>
        <p:spPr>
          <a:xfrm flipH="1" flipV="1">
            <a:off x="3028209" y="1080656"/>
            <a:ext cx="620498" cy="13893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2541321" y="724393"/>
            <a:ext cx="748146" cy="307777"/>
          </a:xfrm>
          <a:prstGeom prst="rect">
            <a:avLst/>
          </a:prstGeom>
          <a:noFill/>
        </p:spPr>
        <p:txBody>
          <a:bodyPr wrap="square" rtlCol="0">
            <a:spAutoFit/>
          </a:bodyPr>
          <a:lstStyle/>
          <a:p>
            <a:r>
              <a:rPr lang="en-US" sz="1400" dirty="0" smtClean="0"/>
              <a:t>Mr. GP</a:t>
            </a:r>
            <a:endParaRPr lang="en-US" sz="1400" dirty="0"/>
          </a:p>
        </p:txBody>
      </p:sp>
      <p:sp>
        <p:nvSpPr>
          <p:cNvPr id="12" name="TextBox 11"/>
          <p:cNvSpPr txBox="1"/>
          <p:nvPr/>
        </p:nvSpPr>
        <p:spPr>
          <a:xfrm>
            <a:off x="2018805" y="1294409"/>
            <a:ext cx="1068779" cy="1600438"/>
          </a:xfrm>
          <a:prstGeom prst="rect">
            <a:avLst/>
          </a:prstGeom>
          <a:noFill/>
        </p:spPr>
        <p:txBody>
          <a:bodyPr wrap="square" rtlCol="0">
            <a:spAutoFit/>
          </a:bodyPr>
          <a:lstStyle/>
          <a:p>
            <a:r>
              <a:rPr lang="en-US" sz="1400" dirty="0" smtClean="0"/>
              <a:t>2 + 20 plus a 2% partnership interest, plus 100% voting control</a:t>
            </a:r>
            <a:endParaRPr lang="en-US" sz="1400" dirty="0"/>
          </a:p>
        </p:txBody>
      </p:sp>
      <p:cxnSp>
        <p:nvCxnSpPr>
          <p:cNvPr id="17" name="Straight Connector 16"/>
          <p:cNvCxnSpPr>
            <a:stCxn id="2" idx="3"/>
            <a:endCxn id="3" idx="0"/>
          </p:cNvCxnSpPr>
          <p:nvPr/>
        </p:nvCxnSpPr>
        <p:spPr>
          <a:xfrm>
            <a:off x="4114813" y="3135073"/>
            <a:ext cx="5942" cy="3800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4191990" y="3170711"/>
            <a:ext cx="843148" cy="307777"/>
          </a:xfrm>
          <a:prstGeom prst="rect">
            <a:avLst/>
          </a:prstGeom>
          <a:noFill/>
        </p:spPr>
        <p:txBody>
          <a:bodyPr wrap="square" rtlCol="0">
            <a:spAutoFit/>
          </a:bodyPr>
          <a:lstStyle/>
          <a:p>
            <a:r>
              <a:rPr lang="en-US" sz="1400" dirty="0" smtClean="0"/>
              <a:t>12%</a:t>
            </a:r>
            <a:endParaRPr lang="en-US" sz="1400" dirty="0"/>
          </a:p>
        </p:txBody>
      </p:sp>
      <p:sp>
        <p:nvSpPr>
          <p:cNvPr id="21" name="TextBox 20"/>
          <p:cNvSpPr txBox="1"/>
          <p:nvPr/>
        </p:nvSpPr>
        <p:spPr>
          <a:xfrm>
            <a:off x="249381" y="4778895"/>
            <a:ext cx="8704613" cy="1646605"/>
          </a:xfrm>
          <a:prstGeom prst="rect">
            <a:avLst/>
          </a:prstGeom>
          <a:noFill/>
        </p:spPr>
        <p:txBody>
          <a:bodyPr wrap="square" rtlCol="0">
            <a:spAutoFit/>
          </a:bodyPr>
          <a:lstStyle/>
          <a:p>
            <a:pPr>
              <a:spcAft>
                <a:spcPts val="600"/>
              </a:spcAft>
            </a:pPr>
            <a:r>
              <a:rPr lang="en-US" sz="2400" dirty="0" smtClean="0"/>
              <a:t>What percentage of PE Fund I’s interest does Mr. GP own?</a:t>
            </a:r>
          </a:p>
          <a:p>
            <a:r>
              <a:rPr lang="en-US" sz="2400" dirty="0" smtClean="0"/>
              <a:t>Could the 5% owned directly by Williams College be attributed to PE Fund I, and then re-attributed to Mr. GP?  Or another LP or PE Fund I?</a:t>
            </a:r>
            <a:endParaRPr lang="en-US" sz="2400" dirty="0"/>
          </a:p>
        </p:txBody>
      </p:sp>
      <p:sp>
        <p:nvSpPr>
          <p:cNvPr id="15" name="Slide Number Placeholder 14"/>
          <p:cNvSpPr>
            <a:spLocks noGrp="1"/>
          </p:cNvSpPr>
          <p:nvPr>
            <p:ph type="sldNum" sz="quarter" idx="12"/>
          </p:nvPr>
        </p:nvSpPr>
        <p:spPr/>
        <p:txBody>
          <a:bodyPr/>
          <a:lstStyle/>
          <a:p>
            <a:fld id="{626BF80B-33B5-4627-8985-D9082B3086CC}" type="slidenum">
              <a:rPr lang="en-US" smtClean="0"/>
              <a:pPr/>
              <a:t>17</a:t>
            </a:fld>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tabLst>
                <a:tab pos="914400" algn="l"/>
              </a:tabLst>
            </a:pPr>
            <a:r>
              <a:rPr lang="en-US" dirty="0" smtClean="0">
                <a:solidFill>
                  <a:schemeClr val="tx1"/>
                </a:solidFill>
              </a:rPr>
              <a:t>II.	Sections 953(e) and 954(i)</a:t>
            </a:r>
            <a:endParaRPr lang="en-US" dirty="0">
              <a:solidFill>
                <a:schemeClr val="tx1"/>
              </a:solidFill>
            </a:endParaRPr>
          </a:p>
        </p:txBody>
      </p:sp>
      <p:sp>
        <p:nvSpPr>
          <p:cNvPr id="3" name="Content Placeholder 2"/>
          <p:cNvSpPr>
            <a:spLocks noGrp="1"/>
          </p:cNvSpPr>
          <p:nvPr>
            <p:ph idx="1"/>
          </p:nvPr>
        </p:nvSpPr>
        <p:spPr/>
        <p:txBody>
          <a:bodyPr/>
          <a:lstStyle/>
          <a:p>
            <a:endParaRPr lang="en-US" dirty="0"/>
          </a:p>
        </p:txBody>
      </p:sp>
      <p:sp>
        <p:nvSpPr>
          <p:cNvPr id="4" name="Slide Number Placeholder 3"/>
          <p:cNvSpPr>
            <a:spLocks noGrp="1"/>
          </p:cNvSpPr>
          <p:nvPr>
            <p:ph type="sldNum" sz="quarter" idx="12"/>
          </p:nvPr>
        </p:nvSpPr>
        <p:spPr/>
        <p:txBody>
          <a:bodyPr/>
          <a:lstStyle/>
          <a:p>
            <a:fld id="{626BF80B-33B5-4627-8985-D9082B3086CC}" type="slidenum">
              <a:rPr lang="en-US" smtClean="0"/>
              <a:pPr/>
              <a:t>18</a:t>
            </a:fld>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ctrTitle"/>
          </p:nvPr>
        </p:nvSpPr>
        <p:spPr>
          <a:xfrm>
            <a:off x="457200" y="304800"/>
            <a:ext cx="8077200" cy="5819775"/>
          </a:xfrm>
        </p:spPr>
        <p:txBody>
          <a:bodyPr/>
          <a:lstStyle/>
          <a:p>
            <a:r>
              <a:rPr lang="en-US" sz="3200" dirty="0" smtClean="0"/>
              <a:t>When Old Law Becomes New Law</a:t>
            </a:r>
            <a:r>
              <a:rPr lang="en-US" sz="3200" dirty="0" smtClean="0">
                <a:latin typeface="+mn-lt"/>
              </a:rPr>
              <a:t/>
            </a:r>
            <a:br>
              <a:rPr lang="en-US" sz="3200" dirty="0" smtClean="0">
                <a:latin typeface="+mn-lt"/>
              </a:rPr>
            </a:br>
            <a:r>
              <a:rPr lang="en-US" dirty="0" smtClean="0">
                <a:latin typeface="+mn-lt"/>
              </a:rPr>
              <a:t/>
            </a:r>
            <a:br>
              <a:rPr lang="en-US" dirty="0" smtClean="0">
                <a:latin typeface="+mn-lt"/>
              </a:rPr>
            </a:br>
            <a:r>
              <a:rPr lang="en-US" sz="2600" dirty="0" smtClean="0">
                <a:latin typeface="+mn-lt"/>
              </a:rPr>
              <a:t>The Saga of What Happens to International Insurance CFCs if the Active Finance Exception is Not Extended</a:t>
            </a:r>
            <a:br>
              <a:rPr lang="en-US" sz="2600" dirty="0" smtClean="0">
                <a:latin typeface="+mn-lt"/>
              </a:rPr>
            </a:br>
            <a:r>
              <a:rPr lang="en-US" sz="2600" dirty="0" smtClean="0">
                <a:latin typeface="+mn-lt"/>
              </a:rPr>
              <a:t/>
            </a:r>
            <a:br>
              <a:rPr lang="en-US" sz="2600" dirty="0" smtClean="0">
                <a:latin typeface="+mn-lt"/>
              </a:rPr>
            </a:br>
            <a:r>
              <a:rPr lang="en-US" sz="2600" dirty="0" smtClean="0">
                <a:latin typeface="+mn-lt"/>
              </a:rPr>
              <a:t>What rules should one be primed on?</a:t>
            </a:r>
            <a:r>
              <a:rPr lang="en-US" sz="2600" dirty="0" smtClean="0"/>
              <a:t/>
            </a:r>
            <a:br>
              <a:rPr lang="en-US" sz="2600" dirty="0" smtClean="0"/>
            </a:br>
            <a:r>
              <a:rPr lang="en-US" sz="3600" dirty="0" smtClean="0"/>
              <a:t/>
            </a:r>
            <a:br>
              <a:rPr lang="en-US" sz="3600" dirty="0" smtClean="0"/>
            </a:br>
            <a:endParaRPr lang="en-US" sz="3600" dirty="0" smtClean="0"/>
          </a:p>
        </p:txBody>
      </p:sp>
      <p:sp>
        <p:nvSpPr>
          <p:cNvPr id="5" name="Slide Number Placeholder 3"/>
          <p:cNvSpPr txBox="1">
            <a:spLocks/>
          </p:cNvSpPr>
          <p:nvPr/>
        </p:nvSpPr>
        <p:spPr>
          <a:xfrm>
            <a:off x="4114800" y="6472240"/>
            <a:ext cx="914400" cy="155448"/>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626BF80B-33B5-4627-8985-D9082B3086CC}" type="slidenum">
              <a:rPr kumimoji="0" lang="en-US" sz="1000" b="0" i="0" u="none" strike="noStrike" kern="1200" cap="none" spc="0" normalizeH="0" baseline="0" noProof="0" smtClean="0">
                <a:ln>
                  <a:noFill/>
                </a:ln>
                <a:solidFill>
                  <a:srgbClr val="0070C0"/>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19</a:t>
            </a:fld>
            <a:endParaRPr kumimoji="0" lang="en-US" sz="1000" b="0" i="0" u="none" strike="noStrike" kern="1200" cap="none" spc="0" normalizeH="0" baseline="0" noProof="0" dirty="0">
              <a:ln>
                <a:noFill/>
              </a:ln>
              <a:solidFill>
                <a:srgbClr val="0070C0"/>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tabLst>
                <a:tab pos="914400" algn="l"/>
              </a:tabLst>
            </a:pPr>
            <a:r>
              <a:rPr lang="en-US" dirty="0" smtClean="0">
                <a:solidFill>
                  <a:schemeClr val="tx1"/>
                </a:solidFill>
              </a:rPr>
              <a:t>I.	Basics of SubPart F</a:t>
            </a:r>
            <a:endParaRPr lang="en-US" dirty="0">
              <a:solidFill>
                <a:schemeClr val="tx1"/>
              </a:solidFill>
            </a:endParaRPr>
          </a:p>
        </p:txBody>
      </p:sp>
      <p:sp>
        <p:nvSpPr>
          <p:cNvPr id="3" name="Content Placeholder 2"/>
          <p:cNvSpPr>
            <a:spLocks noGrp="1"/>
          </p:cNvSpPr>
          <p:nvPr>
            <p:ph idx="1"/>
          </p:nvPr>
        </p:nvSpPr>
        <p:spPr/>
        <p:txBody>
          <a:bodyPr/>
          <a:lstStyle/>
          <a:p>
            <a:endParaRPr lang="en-US" dirty="0"/>
          </a:p>
        </p:txBody>
      </p:sp>
      <p:sp>
        <p:nvSpPr>
          <p:cNvPr id="4" name="Slide Number Placeholder 3"/>
          <p:cNvSpPr>
            <a:spLocks noGrp="1"/>
          </p:cNvSpPr>
          <p:nvPr>
            <p:ph type="sldNum" sz="quarter" idx="12"/>
          </p:nvPr>
        </p:nvSpPr>
        <p:spPr/>
        <p:txBody>
          <a:bodyPr/>
          <a:lstStyle/>
          <a:p>
            <a:fld id="{626BF80B-33B5-4627-8985-D9082B3086CC}" type="slidenum">
              <a:rPr lang="en-US" smtClean="0"/>
              <a:pPr/>
              <a:t>2</a:t>
            </a:fld>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sz="3200" dirty="0" smtClean="0">
                <a:solidFill>
                  <a:schemeClr val="tx1"/>
                </a:solidFill>
              </a:rPr>
              <a:t>Active Finance Provision</a:t>
            </a:r>
          </a:p>
        </p:txBody>
      </p:sp>
      <p:sp>
        <p:nvSpPr>
          <p:cNvPr id="4" name="Slide Number Placeholder 3"/>
          <p:cNvSpPr>
            <a:spLocks noGrp="1"/>
          </p:cNvSpPr>
          <p:nvPr>
            <p:ph type="sldNum" sz="quarter" idx="12"/>
          </p:nvPr>
        </p:nvSpPr>
        <p:spPr/>
        <p:txBody>
          <a:bodyPr/>
          <a:lstStyle/>
          <a:p>
            <a:pPr>
              <a:defRPr/>
            </a:pPr>
            <a:fld id="{7BFC1514-530C-417D-82CD-8E902D59A617}" type="slidenum">
              <a:rPr lang="en-US" smtClean="0"/>
              <a:pPr>
                <a:defRPr/>
              </a:pPr>
              <a:t>20</a:t>
            </a:fld>
            <a:endParaRPr lang="en-US" dirty="0"/>
          </a:p>
        </p:txBody>
      </p:sp>
      <p:sp>
        <p:nvSpPr>
          <p:cNvPr id="3" name="Subtitle 2"/>
          <p:cNvSpPr>
            <a:spLocks noGrp="1"/>
          </p:cNvSpPr>
          <p:nvPr>
            <p:ph type="subTitle" idx="4294967295"/>
          </p:nvPr>
        </p:nvSpPr>
        <p:spPr>
          <a:xfrm>
            <a:off x="533400" y="1371600"/>
            <a:ext cx="8153400" cy="5029200"/>
          </a:xfrm>
        </p:spPr>
        <p:txBody>
          <a:bodyPr>
            <a:normAutofit/>
          </a:bodyPr>
          <a:lstStyle/>
          <a:p>
            <a:pPr lvl="0"/>
            <a:r>
              <a:rPr lang="en-US" dirty="0" smtClean="0"/>
              <a:t>§953(e) and §954(i) of the Code provide for the Active Finance Exception (AFE) for Insurance Companies</a:t>
            </a:r>
          </a:p>
          <a:p>
            <a:pPr lvl="0"/>
            <a:r>
              <a:rPr lang="en-US" dirty="0" smtClean="0"/>
              <a:t>Those sections apply to a CFC’s tax years beginning after 1998 and before 2012.  See §953(e)(10)</a:t>
            </a:r>
          </a:p>
          <a:p>
            <a:pPr lvl="1"/>
            <a:r>
              <a:rPr lang="en-US" dirty="0" smtClean="0"/>
              <a:t>Companies should have already considered the impact to their 2012 financial reporting</a:t>
            </a:r>
          </a:p>
          <a:p>
            <a:pPr lvl="2"/>
            <a:r>
              <a:rPr lang="en-US" dirty="0" smtClean="0"/>
              <a:t>Impact to current year earnings and OCI</a:t>
            </a:r>
          </a:p>
          <a:p>
            <a:pPr lvl="1"/>
            <a:r>
              <a:rPr lang="en-US" dirty="0" smtClean="0"/>
              <a:t>Calendar year taxpayers may get the benefit of AFE through 11/30/12 by electing a November year-end</a:t>
            </a:r>
          </a:p>
          <a:p>
            <a:r>
              <a:rPr lang="en-US" dirty="0" smtClean="0"/>
              <a:t>Extender Bill may amend §953(e)(10) to have §953(e) and §954(i) apply to a CFC’s tax year beginning in 2012</a:t>
            </a:r>
          </a:p>
          <a:p>
            <a:endParaRPr lang="en-US" dirty="0">
              <a:solidFill>
                <a:schemeClr val="tx1"/>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US" sz="3200" dirty="0" smtClean="0">
                <a:solidFill>
                  <a:schemeClr val="tx1"/>
                </a:solidFill>
              </a:rPr>
              <a:t>Is It Easy to Apply Old Law</a:t>
            </a:r>
          </a:p>
        </p:txBody>
      </p:sp>
      <p:sp>
        <p:nvSpPr>
          <p:cNvPr id="3" name="Subtitle 2"/>
          <p:cNvSpPr>
            <a:spLocks noGrp="1"/>
          </p:cNvSpPr>
          <p:nvPr>
            <p:ph idx="1"/>
          </p:nvPr>
        </p:nvSpPr>
        <p:spPr/>
        <p:txBody>
          <a:bodyPr>
            <a:normAutofit lnSpcReduction="10000"/>
          </a:bodyPr>
          <a:lstStyle/>
          <a:p>
            <a:pPr lvl="0"/>
            <a:r>
              <a:rPr lang="en-US" dirty="0" smtClean="0"/>
              <a:t>Although the change in the statute is clear, the application of old §953(a) was never clear</a:t>
            </a:r>
          </a:p>
          <a:p>
            <a:pPr lvl="0"/>
            <a:r>
              <a:rPr lang="en-US" dirty="0" smtClean="0"/>
              <a:t>Proposed Regulations §1.953-0 through §1.953-7 were issued on April 17, 1991</a:t>
            </a:r>
          </a:p>
          <a:p>
            <a:pPr lvl="1"/>
            <a:r>
              <a:rPr lang="en-US" dirty="0" smtClean="0"/>
              <a:t>The proposed regulations were criticized by taxpayers</a:t>
            </a:r>
          </a:p>
          <a:p>
            <a:pPr lvl="1"/>
            <a:r>
              <a:rPr lang="en-US" dirty="0" smtClean="0"/>
              <a:t>There were numerous comment letters and meetings with the government addressing the proposed regulations, but no action was taken</a:t>
            </a:r>
          </a:p>
          <a:p>
            <a:pPr lvl="2"/>
            <a:r>
              <a:rPr lang="en-US" dirty="0" smtClean="0"/>
              <a:t>People have said that the government was about to issue revised regulations, but then the statue was amended</a:t>
            </a:r>
          </a:p>
          <a:p>
            <a:pPr lvl="1"/>
            <a:r>
              <a:rPr lang="en-US" dirty="0" smtClean="0"/>
              <a:t>In 2004, 2007 and 2010 the government requested comments relating to the 1991 CFC insurance proposed regulations</a:t>
            </a:r>
          </a:p>
          <a:p>
            <a:pPr lvl="1"/>
            <a:endParaRPr lang="en-US" dirty="0" smtClean="0"/>
          </a:p>
          <a:p>
            <a:pPr lvl="1">
              <a:buNone/>
            </a:pPr>
            <a:endParaRPr lang="en-US" sz="3500" dirty="0"/>
          </a:p>
        </p:txBody>
      </p:sp>
      <p:sp>
        <p:nvSpPr>
          <p:cNvPr id="4" name="Slide Number Placeholder 3"/>
          <p:cNvSpPr>
            <a:spLocks noGrp="1"/>
          </p:cNvSpPr>
          <p:nvPr>
            <p:ph type="sldNum" sz="quarter" idx="12"/>
          </p:nvPr>
        </p:nvSpPr>
        <p:spPr/>
        <p:txBody>
          <a:bodyPr/>
          <a:lstStyle/>
          <a:p>
            <a:pPr>
              <a:defRPr/>
            </a:pPr>
            <a:fld id="{EBA1E0C3-9134-46B3-A78D-22731BCAF510}" type="slidenum">
              <a:rPr lang="en-US" smtClean="0"/>
              <a:pPr>
                <a:defRPr/>
              </a:pPr>
              <a:t>21</a:t>
            </a:fld>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28601"/>
            <a:ext cx="7772400" cy="990600"/>
          </a:xfrm>
        </p:spPr>
        <p:txBody>
          <a:bodyPr/>
          <a:lstStyle/>
          <a:p>
            <a:r>
              <a:rPr lang="en-US" sz="3200" dirty="0" smtClean="0"/>
              <a:t>General Comparison of Rules</a:t>
            </a:r>
            <a:endParaRPr lang="en-US" sz="3200" dirty="0"/>
          </a:p>
        </p:txBody>
      </p:sp>
      <p:sp>
        <p:nvSpPr>
          <p:cNvPr id="3" name="Subtitle 2"/>
          <p:cNvSpPr>
            <a:spLocks noGrp="1"/>
          </p:cNvSpPr>
          <p:nvPr>
            <p:ph type="subTitle" idx="1"/>
          </p:nvPr>
        </p:nvSpPr>
        <p:spPr>
          <a:xfrm>
            <a:off x="4495800" y="1143000"/>
            <a:ext cx="4343400" cy="5334000"/>
          </a:xfrm>
        </p:spPr>
        <p:txBody>
          <a:bodyPr>
            <a:noAutofit/>
          </a:bodyPr>
          <a:lstStyle/>
          <a:p>
            <a:pPr algn="ctr"/>
            <a:r>
              <a:rPr lang="en-US" sz="2800" dirty="0" smtClean="0">
                <a:solidFill>
                  <a:schemeClr val="tx1"/>
                </a:solidFill>
              </a:rPr>
              <a:t>AFE</a:t>
            </a:r>
          </a:p>
          <a:p>
            <a:pPr algn="l"/>
            <a:r>
              <a:rPr lang="en-US" sz="2800" dirty="0" smtClean="0">
                <a:solidFill>
                  <a:schemeClr val="tx1"/>
                </a:solidFill>
              </a:rPr>
              <a:t>Premium income is not Subpart F if it meets the requirements of 953(e)</a:t>
            </a:r>
          </a:p>
          <a:p>
            <a:pPr algn="l"/>
            <a:endParaRPr lang="en-US" sz="2800" dirty="0" smtClean="0">
              <a:solidFill>
                <a:schemeClr val="tx1"/>
              </a:solidFill>
            </a:endParaRPr>
          </a:p>
          <a:p>
            <a:pPr algn="l"/>
            <a:endParaRPr lang="en-US" sz="2800" dirty="0" smtClean="0">
              <a:solidFill>
                <a:schemeClr val="tx1"/>
              </a:solidFill>
            </a:endParaRPr>
          </a:p>
          <a:p>
            <a:pPr algn="l"/>
            <a:r>
              <a:rPr lang="en-US" sz="2800" dirty="0" smtClean="0">
                <a:solidFill>
                  <a:schemeClr val="tx1"/>
                </a:solidFill>
              </a:rPr>
              <a:t>Investment income may be excluded from FPHCI if it meets the requirements of 954(i).</a:t>
            </a:r>
            <a:endParaRPr lang="en-US" sz="2800" dirty="0"/>
          </a:p>
        </p:txBody>
      </p:sp>
      <p:sp>
        <p:nvSpPr>
          <p:cNvPr id="4" name="Subtitle 2"/>
          <p:cNvSpPr txBox="1">
            <a:spLocks/>
          </p:cNvSpPr>
          <p:nvPr/>
        </p:nvSpPr>
        <p:spPr>
          <a:xfrm>
            <a:off x="381000" y="1143000"/>
            <a:ext cx="4114800" cy="5486400"/>
          </a:xfrm>
          <a:prstGeom prst="rect">
            <a:avLst/>
          </a:prstGeom>
        </p:spPr>
        <p:txBody>
          <a:bodyPr vert="horz" lIns="91440" tIns="45720" rIns="91440" bIns="45720" rtlCol="0">
            <a:no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800" b="0" i="0" u="none" strike="noStrike" kern="1200" cap="none" spc="0" normalizeH="0" baseline="0" noProof="0" dirty="0" smtClean="0">
                <a:ln>
                  <a:noFill/>
                </a:ln>
                <a:effectLst/>
                <a:uLnTx/>
                <a:uFillTx/>
                <a:latin typeface="+mn-lt"/>
                <a:ea typeface="+mn-ea"/>
                <a:cs typeface="+mn-cs"/>
              </a:rPr>
              <a:t>Pre-99</a:t>
            </a:r>
          </a:p>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lang="en-US" sz="2800" dirty="0" smtClean="0">
                <a:latin typeface="+mn-lt"/>
              </a:rPr>
              <a:t>Premium income is not Subpart F if it relates to same country risk</a:t>
            </a:r>
          </a:p>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endParaRPr lang="en-US" sz="2800" dirty="0" smtClean="0">
              <a:latin typeface="+mn-lt"/>
            </a:endParaRPr>
          </a:p>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endParaRPr lang="en-US" sz="2800" dirty="0" smtClean="0">
              <a:latin typeface="+mn-lt"/>
            </a:endParaRPr>
          </a:p>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lang="en-US" sz="2800" dirty="0" smtClean="0">
                <a:latin typeface="+mn-lt"/>
              </a:rPr>
              <a:t>Investment income is treated as insurance income or Foreign Personal Holding Company income (FPHCI)</a:t>
            </a:r>
          </a:p>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endParaRPr lang="en-US" sz="2800" dirty="0">
              <a:solidFill>
                <a:schemeClr val="tx1">
                  <a:tint val="75000"/>
                </a:schemeClr>
              </a:solidFill>
            </a:endParaRPr>
          </a:p>
        </p:txBody>
      </p:sp>
      <p:sp>
        <p:nvSpPr>
          <p:cNvPr id="6" name="Slide Number Placeholder 3"/>
          <p:cNvSpPr txBox="1">
            <a:spLocks/>
          </p:cNvSpPr>
          <p:nvPr/>
        </p:nvSpPr>
        <p:spPr>
          <a:xfrm>
            <a:off x="4114800" y="6424615"/>
            <a:ext cx="914400" cy="155448"/>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626BF80B-33B5-4627-8985-D9082B3086CC}" type="slidenum">
              <a:rPr kumimoji="0" lang="en-US" sz="1000" b="0" i="0" u="none" strike="noStrike" kern="1200" cap="none" spc="0" normalizeH="0" baseline="0" noProof="0" smtClean="0">
                <a:ln>
                  <a:noFill/>
                </a:ln>
                <a:solidFill>
                  <a:srgbClr val="0070C0"/>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22</a:t>
            </a:fld>
            <a:endParaRPr kumimoji="0" lang="en-US" sz="1000" b="0" i="0" u="none" strike="noStrike" kern="1200" cap="none" spc="0" normalizeH="0" baseline="0" noProof="0" dirty="0">
              <a:ln>
                <a:noFill/>
              </a:ln>
              <a:solidFill>
                <a:srgbClr val="0070C0"/>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sz="3200" dirty="0" smtClean="0">
                <a:solidFill>
                  <a:schemeClr val="tx1"/>
                </a:solidFill>
              </a:rPr>
              <a:t>Premium Income</a:t>
            </a:r>
            <a:br>
              <a:rPr lang="en-US" sz="3200" dirty="0" smtClean="0">
                <a:solidFill>
                  <a:schemeClr val="tx1"/>
                </a:solidFill>
              </a:rPr>
            </a:br>
            <a:r>
              <a:rPr lang="en-US" sz="3200" dirty="0" smtClean="0">
                <a:solidFill>
                  <a:schemeClr val="tx1"/>
                </a:solidFill>
              </a:rPr>
              <a:t>Pre-99 Subpart F rules - §953(a)</a:t>
            </a:r>
          </a:p>
        </p:txBody>
      </p:sp>
      <p:sp>
        <p:nvSpPr>
          <p:cNvPr id="3" name="Subtitle 2"/>
          <p:cNvSpPr>
            <a:spLocks noGrp="1"/>
          </p:cNvSpPr>
          <p:nvPr>
            <p:ph idx="1"/>
          </p:nvPr>
        </p:nvSpPr>
        <p:spPr/>
        <p:txBody>
          <a:bodyPr>
            <a:normAutofit/>
          </a:bodyPr>
          <a:lstStyle/>
          <a:p>
            <a:pPr lvl="0"/>
            <a:r>
              <a:rPr lang="en-US" dirty="0" smtClean="0"/>
              <a:t>Same Country Premium income (SCI) is not Subpart F income</a:t>
            </a:r>
          </a:p>
          <a:p>
            <a:pPr lvl="1"/>
            <a:r>
              <a:rPr lang="en-US" dirty="0" smtClean="0"/>
              <a:t>Under AFE same country income can be Subpart F income if a CFC is not a Qualified Insurance Company</a:t>
            </a:r>
          </a:p>
          <a:p>
            <a:pPr lvl="0"/>
            <a:r>
              <a:rPr lang="en-US" dirty="0" smtClean="0"/>
              <a:t>All non-same country premium income is Subpart F income</a:t>
            </a:r>
          </a:p>
          <a:p>
            <a:pPr lvl="1"/>
            <a:r>
              <a:rPr lang="en-US" dirty="0" smtClean="0"/>
              <a:t>Under AFE it is possible for non-same country premium income to not be Subpart F income</a:t>
            </a:r>
          </a:p>
          <a:p>
            <a:endParaRPr lang="en-US" dirty="0"/>
          </a:p>
        </p:txBody>
      </p:sp>
      <p:sp>
        <p:nvSpPr>
          <p:cNvPr id="4" name="Slide Number Placeholder 3"/>
          <p:cNvSpPr>
            <a:spLocks noGrp="1"/>
          </p:cNvSpPr>
          <p:nvPr>
            <p:ph type="sldNum" sz="quarter" idx="12"/>
          </p:nvPr>
        </p:nvSpPr>
        <p:spPr/>
        <p:txBody>
          <a:bodyPr/>
          <a:lstStyle/>
          <a:p>
            <a:pPr>
              <a:defRPr/>
            </a:pPr>
            <a:fld id="{8E384C3A-5E6B-4625-9246-88CE49A63F31}" type="slidenum">
              <a:rPr lang="en-US" smtClean="0"/>
              <a:pPr>
                <a:defRPr/>
              </a:pPr>
              <a:t>23</a:t>
            </a:fld>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6262" y="228600"/>
            <a:ext cx="7989887" cy="1026994"/>
          </a:xfrm>
        </p:spPr>
        <p:txBody>
          <a:bodyPr/>
          <a:lstStyle/>
          <a:p>
            <a:r>
              <a:rPr lang="en-US" sz="3200" dirty="0" smtClean="0">
                <a:solidFill>
                  <a:schemeClr val="tx1"/>
                </a:solidFill>
              </a:rPr>
              <a:t>Premium Income</a:t>
            </a:r>
            <a:br>
              <a:rPr lang="en-US" sz="3200" dirty="0" smtClean="0">
                <a:solidFill>
                  <a:schemeClr val="tx1"/>
                </a:solidFill>
              </a:rPr>
            </a:br>
            <a:r>
              <a:rPr lang="en-US" sz="3200" dirty="0" smtClean="0">
                <a:solidFill>
                  <a:schemeClr val="tx1"/>
                </a:solidFill>
              </a:rPr>
              <a:t>953(e) Active Finance Exception</a:t>
            </a:r>
            <a:endParaRPr lang="en-US" sz="3200" dirty="0">
              <a:solidFill>
                <a:schemeClr val="tx1"/>
              </a:solidFill>
            </a:endParaRPr>
          </a:p>
        </p:txBody>
      </p:sp>
      <p:sp>
        <p:nvSpPr>
          <p:cNvPr id="3" name="Content Placeholder 2"/>
          <p:cNvSpPr>
            <a:spLocks noGrp="1"/>
          </p:cNvSpPr>
          <p:nvPr>
            <p:ph idx="1"/>
          </p:nvPr>
        </p:nvSpPr>
        <p:spPr>
          <a:xfrm>
            <a:off x="576263" y="1570383"/>
            <a:ext cx="7989887" cy="4561476"/>
          </a:xfrm>
        </p:spPr>
        <p:txBody>
          <a:bodyPr/>
          <a:lstStyle/>
          <a:p>
            <a:pPr>
              <a:buNone/>
            </a:pPr>
            <a:r>
              <a:rPr lang="en-US" dirty="0" smtClean="0"/>
              <a:t>Exempt Insurance Income</a:t>
            </a:r>
          </a:p>
          <a:p>
            <a:pPr marL="971550" lvl="1" indent="-514350">
              <a:buFont typeface="+mj-lt"/>
              <a:buAutoNum type="arabicPeriod"/>
            </a:pPr>
            <a:r>
              <a:rPr lang="en-US" dirty="0" smtClean="0"/>
              <a:t>Derived by a </a:t>
            </a:r>
            <a:r>
              <a:rPr lang="en-US" b="1" dirty="0" smtClean="0"/>
              <a:t>Qualifying Insurance Company (QIC)</a:t>
            </a:r>
          </a:p>
          <a:p>
            <a:pPr marL="971550" lvl="1" indent="-514350">
              <a:buFont typeface="+mj-lt"/>
              <a:buAutoNum type="arabicPeriod"/>
            </a:pPr>
            <a:r>
              <a:rPr lang="en-US" dirty="0" smtClean="0"/>
              <a:t>Attributable to the issuing of an </a:t>
            </a:r>
            <a:r>
              <a:rPr lang="en-US" b="1" dirty="0" smtClean="0"/>
              <a:t>Exempt Contract</a:t>
            </a:r>
          </a:p>
          <a:p>
            <a:pPr marL="971550" lvl="1" indent="-514350">
              <a:buFont typeface="+mj-lt"/>
              <a:buAutoNum type="arabicPeriod"/>
            </a:pPr>
            <a:r>
              <a:rPr lang="en-US" dirty="0" smtClean="0"/>
              <a:t>Treated as earned by the QIC or branch in its home country for purposes of such country’s tax laws</a:t>
            </a:r>
          </a:p>
          <a:p>
            <a:pPr lvl="1"/>
            <a:endParaRPr lang="en-US" dirty="0" smtClean="0"/>
          </a:p>
          <a:p>
            <a:pPr lvl="1"/>
            <a:endParaRPr lang="en-US" dirty="0"/>
          </a:p>
        </p:txBody>
      </p:sp>
      <p:sp>
        <p:nvSpPr>
          <p:cNvPr id="4" name="Slide Number Placeholder 3"/>
          <p:cNvSpPr>
            <a:spLocks noGrp="1"/>
          </p:cNvSpPr>
          <p:nvPr>
            <p:ph type="sldNum" sz="quarter" idx="12"/>
          </p:nvPr>
        </p:nvSpPr>
        <p:spPr/>
        <p:txBody>
          <a:bodyPr/>
          <a:lstStyle/>
          <a:p>
            <a:pPr>
              <a:defRPr/>
            </a:pPr>
            <a:fld id="{6E95C9E3-7D59-49D2-A56F-23FC80C38903}" type="slidenum">
              <a:rPr lang="en-US" smtClean="0"/>
              <a:pPr>
                <a:defRPr/>
              </a:pPr>
              <a:t>24</a:t>
            </a:fld>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solidFill>
                  <a:schemeClr val="tx1"/>
                </a:solidFill>
              </a:rPr>
              <a:t>Premium Income</a:t>
            </a:r>
            <a:br>
              <a:rPr lang="en-US" sz="3200" dirty="0" smtClean="0">
                <a:solidFill>
                  <a:schemeClr val="tx1"/>
                </a:solidFill>
              </a:rPr>
            </a:br>
            <a:r>
              <a:rPr lang="en-US" sz="3200" dirty="0" smtClean="0">
                <a:solidFill>
                  <a:schemeClr val="tx1"/>
                </a:solidFill>
              </a:rPr>
              <a:t>953(e) Active Finance Exception</a:t>
            </a:r>
            <a:endParaRPr lang="en-US" sz="3200" dirty="0">
              <a:solidFill>
                <a:schemeClr val="tx1"/>
              </a:solidFill>
            </a:endParaRPr>
          </a:p>
        </p:txBody>
      </p:sp>
      <p:sp>
        <p:nvSpPr>
          <p:cNvPr id="3" name="Content Placeholder 2"/>
          <p:cNvSpPr>
            <a:spLocks noGrp="1"/>
          </p:cNvSpPr>
          <p:nvPr>
            <p:ph idx="1"/>
          </p:nvPr>
        </p:nvSpPr>
        <p:spPr/>
        <p:txBody>
          <a:bodyPr/>
          <a:lstStyle/>
          <a:p>
            <a:pPr>
              <a:buNone/>
            </a:pPr>
            <a:r>
              <a:rPr lang="en-US" dirty="0" smtClean="0"/>
              <a:t>Qualifying Insurance Company</a:t>
            </a:r>
          </a:p>
          <a:p>
            <a:pPr marL="971550" lvl="1" indent="-514350">
              <a:buFont typeface="+mj-lt"/>
              <a:buAutoNum type="arabicPeriod"/>
            </a:pPr>
            <a:r>
              <a:rPr lang="en-US" dirty="0" smtClean="0"/>
              <a:t>Subject to insurance company regulation and licensed as an insurance company in its home country</a:t>
            </a:r>
          </a:p>
          <a:p>
            <a:pPr marL="971550" lvl="1" indent="-514350">
              <a:buFont typeface="+mj-lt"/>
              <a:buAutoNum type="arabicPeriod"/>
            </a:pPr>
            <a:r>
              <a:rPr lang="en-US" dirty="0" smtClean="0"/>
              <a:t>More than 50% of premium from unrelated  home country risk</a:t>
            </a:r>
          </a:p>
          <a:p>
            <a:pPr marL="971550" lvl="1" indent="-514350">
              <a:buFont typeface="+mj-lt"/>
              <a:buAutoNum type="arabicPeriod"/>
            </a:pPr>
            <a:r>
              <a:rPr lang="en-US" dirty="0" smtClean="0"/>
              <a:t>Income would be subject to tax under Subchapter L if the company was a US company</a:t>
            </a:r>
          </a:p>
          <a:p>
            <a:pPr lvl="1"/>
            <a:endParaRPr lang="en-US" dirty="0" smtClean="0"/>
          </a:p>
          <a:p>
            <a:pPr lvl="1"/>
            <a:endParaRPr lang="en-US" dirty="0"/>
          </a:p>
        </p:txBody>
      </p:sp>
      <p:sp>
        <p:nvSpPr>
          <p:cNvPr id="4" name="Slide Number Placeholder 3"/>
          <p:cNvSpPr>
            <a:spLocks noGrp="1"/>
          </p:cNvSpPr>
          <p:nvPr>
            <p:ph type="sldNum" sz="quarter" idx="12"/>
          </p:nvPr>
        </p:nvSpPr>
        <p:spPr/>
        <p:txBody>
          <a:bodyPr/>
          <a:lstStyle/>
          <a:p>
            <a:pPr>
              <a:defRPr/>
            </a:pPr>
            <a:fld id="{6E95C9E3-7D59-49D2-A56F-23FC80C38903}" type="slidenum">
              <a:rPr lang="en-US" smtClean="0"/>
              <a:pPr>
                <a:defRPr/>
              </a:pPr>
              <a:t>25</a:t>
            </a:fld>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lstStyle/>
          <a:p>
            <a:r>
              <a:rPr lang="en-US" sz="3200" dirty="0" smtClean="0">
                <a:solidFill>
                  <a:schemeClr val="tx1"/>
                </a:solidFill>
              </a:rPr>
              <a:t>Premium Income</a:t>
            </a:r>
            <a:br>
              <a:rPr lang="en-US" sz="3200" dirty="0" smtClean="0">
                <a:solidFill>
                  <a:schemeClr val="tx1"/>
                </a:solidFill>
              </a:rPr>
            </a:br>
            <a:r>
              <a:rPr lang="en-US" sz="3200" dirty="0" smtClean="0">
                <a:solidFill>
                  <a:schemeClr val="tx1"/>
                </a:solidFill>
              </a:rPr>
              <a:t>953(e) Active Finance Exception</a:t>
            </a:r>
            <a:endParaRPr lang="en-US" sz="3200" dirty="0">
              <a:solidFill>
                <a:schemeClr val="tx1"/>
              </a:solidFill>
            </a:endParaRPr>
          </a:p>
        </p:txBody>
      </p:sp>
      <p:sp>
        <p:nvSpPr>
          <p:cNvPr id="3" name="Content Placeholder 2"/>
          <p:cNvSpPr>
            <a:spLocks noGrp="1"/>
          </p:cNvSpPr>
          <p:nvPr>
            <p:ph idx="1"/>
          </p:nvPr>
        </p:nvSpPr>
        <p:spPr>
          <a:xfrm>
            <a:off x="464024" y="1441173"/>
            <a:ext cx="8527576" cy="4754563"/>
          </a:xfrm>
        </p:spPr>
        <p:txBody>
          <a:bodyPr/>
          <a:lstStyle/>
          <a:p>
            <a:pPr>
              <a:buNone/>
            </a:pPr>
            <a:r>
              <a:rPr lang="en-US" sz="3000" dirty="0" smtClean="0"/>
              <a:t>Exempt Contract</a:t>
            </a:r>
          </a:p>
          <a:p>
            <a:pPr marL="519113" lvl="1" indent="-346075">
              <a:buFont typeface="+mj-lt"/>
              <a:buAutoNum type="arabicPeriod"/>
            </a:pPr>
            <a:r>
              <a:rPr lang="en-US" dirty="0" smtClean="0"/>
              <a:t>Non-US risk</a:t>
            </a:r>
          </a:p>
          <a:p>
            <a:pPr marL="519113" lvl="1" indent="-346075">
              <a:buFont typeface="+mj-lt"/>
              <a:buAutoNum type="arabicPeriod"/>
            </a:pPr>
            <a:r>
              <a:rPr lang="en-US" dirty="0" smtClean="0"/>
              <a:t>More than 30% of premium of the QIC or branch is from unrelated home country risk</a:t>
            </a:r>
          </a:p>
          <a:p>
            <a:pPr marL="519113" lvl="1" indent="-346075">
              <a:buFont typeface="+mj-lt"/>
              <a:buAutoNum type="arabicPeriod"/>
            </a:pPr>
            <a:r>
              <a:rPr lang="en-US" dirty="0" smtClean="0"/>
              <a:t>Income would be subject to tax under Subchapter L if the company was a US company</a:t>
            </a:r>
          </a:p>
          <a:p>
            <a:pPr marL="519113" lvl="1" indent="-346075">
              <a:buFont typeface="+mj-lt"/>
              <a:buAutoNum type="arabicPeriod"/>
            </a:pPr>
            <a:r>
              <a:rPr lang="en-US" dirty="0" smtClean="0"/>
              <a:t>May include non-same country risk if the QIC or branch</a:t>
            </a:r>
          </a:p>
          <a:p>
            <a:pPr marL="858838" lvl="2"/>
            <a:r>
              <a:rPr lang="en-US" dirty="0" smtClean="0"/>
              <a:t>Conducts substantial activity with respect to an insurance business in its home country, and </a:t>
            </a:r>
          </a:p>
          <a:p>
            <a:pPr marL="858838" lvl="2"/>
            <a:r>
              <a:rPr lang="en-US" dirty="0" smtClean="0"/>
              <a:t>Performs in its home country substantially all of the activities necessary to give rise to the income generated by such contract</a:t>
            </a:r>
          </a:p>
          <a:p>
            <a:pPr lvl="1"/>
            <a:endParaRPr lang="en-US" dirty="0" smtClean="0"/>
          </a:p>
          <a:p>
            <a:pPr lvl="1"/>
            <a:endParaRPr lang="en-US" dirty="0"/>
          </a:p>
        </p:txBody>
      </p:sp>
      <p:sp>
        <p:nvSpPr>
          <p:cNvPr id="4" name="Slide Number Placeholder 3"/>
          <p:cNvSpPr>
            <a:spLocks noGrp="1"/>
          </p:cNvSpPr>
          <p:nvPr>
            <p:ph type="sldNum" sz="quarter" idx="12"/>
          </p:nvPr>
        </p:nvSpPr>
        <p:spPr/>
        <p:txBody>
          <a:bodyPr/>
          <a:lstStyle/>
          <a:p>
            <a:pPr>
              <a:defRPr/>
            </a:pPr>
            <a:fld id="{6E95C9E3-7D59-49D2-A56F-23FC80C38903}" type="slidenum">
              <a:rPr lang="en-US" smtClean="0"/>
              <a:pPr>
                <a:defRPr/>
              </a:pPr>
              <a:t>26</a:t>
            </a:fld>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defRPr/>
            </a:pPr>
            <a:r>
              <a:rPr lang="en-US" sz="3200" dirty="0" smtClean="0">
                <a:solidFill>
                  <a:schemeClr val="tx1"/>
                </a:solidFill>
              </a:rPr>
              <a:t>Election to treat all Premium income as non-same country Income</a:t>
            </a:r>
            <a:endParaRPr lang="en-US" sz="3200" dirty="0">
              <a:solidFill>
                <a:schemeClr val="tx1"/>
              </a:solidFill>
            </a:endParaRPr>
          </a:p>
        </p:txBody>
      </p:sp>
      <p:sp>
        <p:nvSpPr>
          <p:cNvPr id="3" name="Subtitle 2"/>
          <p:cNvSpPr>
            <a:spLocks noGrp="1"/>
          </p:cNvSpPr>
          <p:nvPr>
            <p:ph idx="1"/>
          </p:nvPr>
        </p:nvSpPr>
        <p:spPr>
          <a:xfrm>
            <a:off x="600500" y="1600200"/>
            <a:ext cx="8086299" cy="4800600"/>
          </a:xfrm>
        </p:spPr>
        <p:txBody>
          <a:bodyPr>
            <a:normAutofit/>
          </a:bodyPr>
          <a:lstStyle/>
          <a:p>
            <a:pPr algn="l" fontAlgn="auto">
              <a:spcBef>
                <a:spcPts val="0"/>
              </a:spcBef>
              <a:spcAft>
                <a:spcPts val="0"/>
              </a:spcAft>
              <a:buClr>
                <a:schemeClr val="tx1">
                  <a:lumMod val="50000"/>
                </a:schemeClr>
              </a:buClr>
              <a:defRPr/>
            </a:pPr>
            <a:r>
              <a:rPr lang="en-US" dirty="0" smtClean="0"/>
              <a:t>§</a:t>
            </a:r>
            <a:r>
              <a:rPr lang="en-US" dirty="0" smtClean="0">
                <a:cs typeface="Arial" pitchFamily="34" charset="0"/>
              </a:rPr>
              <a:t>952(c)(1)(B)(vii) – Election to apply </a:t>
            </a:r>
            <a:r>
              <a:rPr lang="en-US" dirty="0" smtClean="0"/>
              <a:t>§</a:t>
            </a:r>
            <a:r>
              <a:rPr lang="en-US" dirty="0" smtClean="0">
                <a:cs typeface="Arial" pitchFamily="34" charset="0"/>
              </a:rPr>
              <a:t>953(a) without regard to same country rule</a:t>
            </a:r>
          </a:p>
          <a:p>
            <a:pPr lvl="0" algn="l" fontAlgn="auto">
              <a:spcBef>
                <a:spcPts val="0"/>
              </a:spcBef>
              <a:spcAft>
                <a:spcPts val="0"/>
              </a:spcAft>
              <a:buClr>
                <a:schemeClr val="tx1">
                  <a:lumMod val="50000"/>
                </a:schemeClr>
              </a:buClr>
              <a:defRPr/>
            </a:pPr>
            <a:r>
              <a:rPr lang="en-US" dirty="0" smtClean="0">
                <a:cs typeface="Arial" pitchFamily="34" charset="0"/>
              </a:rPr>
              <a:t>Cross-reference to </a:t>
            </a:r>
            <a:r>
              <a:rPr lang="en-US" dirty="0" smtClean="0"/>
              <a:t>§</a:t>
            </a:r>
            <a:r>
              <a:rPr lang="en-US" dirty="0" smtClean="0">
                <a:cs typeface="Arial" pitchFamily="34" charset="0"/>
              </a:rPr>
              <a:t>953(a) and (a)(1)(A)</a:t>
            </a:r>
          </a:p>
          <a:p>
            <a:pPr lvl="1" algn="l" fontAlgn="auto">
              <a:spcBef>
                <a:spcPts val="0"/>
              </a:spcBef>
              <a:spcAft>
                <a:spcPts val="0"/>
              </a:spcAft>
              <a:buClr>
                <a:schemeClr val="tx1">
                  <a:lumMod val="50000"/>
                </a:schemeClr>
              </a:buClr>
              <a:defRPr/>
            </a:pPr>
            <a:r>
              <a:rPr lang="en-US" dirty="0" smtClean="0">
                <a:cs typeface="Arial" pitchFamily="34" charset="0"/>
              </a:rPr>
              <a:t>Pre-99 – The election allows taxpayers to treat all insurance income as Subpart F income, even if it is same country income</a:t>
            </a:r>
          </a:p>
          <a:p>
            <a:pPr lvl="2" algn="l" fontAlgn="auto">
              <a:spcBef>
                <a:spcPts val="0"/>
              </a:spcBef>
              <a:spcAft>
                <a:spcPts val="0"/>
              </a:spcAft>
              <a:buClr>
                <a:schemeClr val="tx1">
                  <a:lumMod val="50000"/>
                </a:schemeClr>
              </a:buClr>
              <a:defRPr/>
            </a:pPr>
            <a:r>
              <a:rPr lang="en-US" sz="2800" dirty="0" smtClean="0">
                <a:cs typeface="Arial" pitchFamily="34" charset="0"/>
              </a:rPr>
              <a:t>Therefore, deficits attributable to same country contracts could offset future Subpart F income</a:t>
            </a:r>
          </a:p>
          <a:p>
            <a:pPr lvl="1" fontAlgn="auto">
              <a:spcBef>
                <a:spcPts val="0"/>
              </a:spcBef>
              <a:spcAft>
                <a:spcPts val="0"/>
              </a:spcAft>
              <a:buClr>
                <a:schemeClr val="tx1">
                  <a:lumMod val="50000"/>
                </a:schemeClr>
              </a:buClr>
              <a:defRPr/>
            </a:pPr>
            <a:r>
              <a:rPr lang="en-US" dirty="0" smtClean="0">
                <a:cs typeface="Arial" pitchFamily="34" charset="0"/>
              </a:rPr>
              <a:t>AFE – Uncertain if this section has any relevance</a:t>
            </a:r>
          </a:p>
          <a:p>
            <a:pPr fontAlgn="auto">
              <a:spcBef>
                <a:spcPts val="0"/>
              </a:spcBef>
              <a:spcAft>
                <a:spcPts val="0"/>
              </a:spcAft>
              <a:buClr>
                <a:schemeClr val="tx1">
                  <a:lumMod val="50000"/>
                </a:schemeClr>
              </a:buClr>
              <a:defRPr/>
            </a:pPr>
            <a:r>
              <a:rPr lang="en-US" dirty="0" smtClean="0">
                <a:cs typeface="Arial" pitchFamily="34" charset="0"/>
              </a:rPr>
              <a:t>Election may only be revoked with the consent of the Secretary</a:t>
            </a:r>
          </a:p>
          <a:p>
            <a:pPr algn="l">
              <a:buFont typeface="Wingdings" pitchFamily="2" charset="2"/>
              <a:buChar char="Ø"/>
              <a:defRPr/>
            </a:pPr>
            <a:endParaRPr lang="en-US" dirty="0"/>
          </a:p>
        </p:txBody>
      </p:sp>
      <p:sp>
        <p:nvSpPr>
          <p:cNvPr id="4" name="Slide Number Placeholder 3"/>
          <p:cNvSpPr>
            <a:spLocks noGrp="1"/>
          </p:cNvSpPr>
          <p:nvPr>
            <p:ph type="sldNum" sz="quarter" idx="12"/>
          </p:nvPr>
        </p:nvSpPr>
        <p:spPr/>
        <p:txBody>
          <a:bodyPr/>
          <a:lstStyle/>
          <a:p>
            <a:pPr>
              <a:defRPr/>
            </a:pPr>
            <a:fld id="{DAEBCCF5-3E63-4650-A1DA-ADBABACEB46D}" type="slidenum">
              <a:rPr lang="en-US" smtClean="0"/>
              <a:pPr>
                <a:defRPr/>
              </a:pPr>
              <a:t>27</a:t>
            </a:fld>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6262" y="228599"/>
            <a:ext cx="7989887" cy="646043"/>
          </a:xfrm>
        </p:spPr>
        <p:txBody>
          <a:bodyPr>
            <a:normAutofit/>
          </a:bodyPr>
          <a:lstStyle/>
          <a:p>
            <a:pPr>
              <a:defRPr/>
            </a:pPr>
            <a:r>
              <a:rPr lang="en-US" sz="3200" dirty="0" smtClean="0">
                <a:solidFill>
                  <a:schemeClr val="tx1"/>
                </a:solidFill>
              </a:rPr>
              <a:t>Election to treat a branch as a CFC</a:t>
            </a:r>
            <a:endParaRPr lang="en-US" sz="3200" dirty="0">
              <a:solidFill>
                <a:schemeClr val="tx1"/>
              </a:solidFill>
            </a:endParaRPr>
          </a:p>
        </p:txBody>
      </p:sp>
      <p:sp>
        <p:nvSpPr>
          <p:cNvPr id="3" name="Subtitle 2"/>
          <p:cNvSpPr>
            <a:spLocks noGrp="1"/>
          </p:cNvSpPr>
          <p:nvPr>
            <p:ph idx="1"/>
          </p:nvPr>
        </p:nvSpPr>
        <p:spPr>
          <a:xfrm>
            <a:off x="586854" y="1295400"/>
            <a:ext cx="8176146" cy="5257800"/>
          </a:xfrm>
        </p:spPr>
        <p:txBody>
          <a:bodyPr>
            <a:noAutofit/>
          </a:bodyPr>
          <a:lstStyle/>
          <a:p>
            <a:pPr algn="l" fontAlgn="auto">
              <a:spcBef>
                <a:spcPts val="0"/>
              </a:spcBef>
              <a:spcAft>
                <a:spcPts val="0"/>
              </a:spcAft>
              <a:buClr>
                <a:schemeClr val="tx1">
                  <a:lumMod val="50000"/>
                </a:schemeClr>
              </a:buClr>
              <a:defRPr/>
            </a:pPr>
            <a:r>
              <a:rPr lang="en-US" sz="2400" dirty="0" smtClean="0"/>
              <a:t>§</a:t>
            </a:r>
            <a:r>
              <a:rPr lang="en-US" sz="2400" dirty="0" smtClean="0">
                <a:cs typeface="Arial" pitchFamily="34" charset="0"/>
              </a:rPr>
              <a:t>964(d) – Election to treat a qualified insurance branch of a CFC as a separate CFC</a:t>
            </a:r>
          </a:p>
          <a:p>
            <a:pPr algn="l" fontAlgn="auto">
              <a:spcBef>
                <a:spcPts val="0"/>
              </a:spcBef>
              <a:spcAft>
                <a:spcPts val="0"/>
              </a:spcAft>
              <a:buClr>
                <a:schemeClr val="tx1">
                  <a:lumMod val="50000"/>
                </a:schemeClr>
              </a:buClr>
              <a:defRPr/>
            </a:pPr>
            <a:r>
              <a:rPr lang="en-US" sz="2400" dirty="0" smtClean="0">
                <a:cs typeface="Arial" pitchFamily="34" charset="0"/>
              </a:rPr>
              <a:t>Pre-99 - The election allows a CFC’s premium income earned in a branch to become SCI</a:t>
            </a:r>
          </a:p>
          <a:p>
            <a:pPr algn="l" fontAlgn="auto">
              <a:spcBef>
                <a:spcPts val="0"/>
              </a:spcBef>
              <a:spcAft>
                <a:spcPts val="0"/>
              </a:spcAft>
              <a:buClr>
                <a:schemeClr val="tx1">
                  <a:lumMod val="50000"/>
                </a:schemeClr>
              </a:buClr>
              <a:defRPr/>
            </a:pPr>
            <a:r>
              <a:rPr lang="en-US" sz="2400" dirty="0" smtClean="0">
                <a:cs typeface="Arial" pitchFamily="34" charset="0"/>
              </a:rPr>
              <a:t>AFE – May allow a branch to be a QIC</a:t>
            </a:r>
          </a:p>
          <a:p>
            <a:pPr algn="l" fontAlgn="auto">
              <a:spcBef>
                <a:spcPts val="0"/>
              </a:spcBef>
              <a:spcAft>
                <a:spcPts val="0"/>
              </a:spcAft>
              <a:buClr>
                <a:schemeClr val="tx1">
                  <a:lumMod val="50000"/>
                </a:schemeClr>
              </a:buClr>
              <a:defRPr/>
            </a:pPr>
            <a:r>
              <a:rPr lang="en-US" sz="2400" dirty="0" smtClean="0">
                <a:cs typeface="Arial" pitchFamily="34" charset="0"/>
              </a:rPr>
              <a:t>Qualified Insurance Branch</a:t>
            </a:r>
          </a:p>
          <a:p>
            <a:pPr lvl="1" algn="l" fontAlgn="auto">
              <a:spcBef>
                <a:spcPts val="0"/>
              </a:spcBef>
              <a:spcAft>
                <a:spcPts val="0"/>
              </a:spcAft>
              <a:buClr>
                <a:schemeClr val="tx1">
                  <a:lumMod val="50000"/>
                </a:schemeClr>
              </a:buClr>
              <a:defRPr/>
            </a:pPr>
            <a:r>
              <a:rPr lang="en-US" sz="2000" dirty="0" smtClean="0">
                <a:cs typeface="Arial" pitchFamily="34" charset="0"/>
              </a:rPr>
              <a:t>Licensed and predominately engaged on a permanent basis in the active conduct of an insurance business in a foreign country</a:t>
            </a:r>
          </a:p>
          <a:p>
            <a:pPr lvl="1" algn="l" fontAlgn="auto">
              <a:spcBef>
                <a:spcPts val="0"/>
              </a:spcBef>
              <a:spcAft>
                <a:spcPts val="0"/>
              </a:spcAft>
              <a:buClr>
                <a:schemeClr val="tx1">
                  <a:lumMod val="50000"/>
                </a:schemeClr>
              </a:buClr>
              <a:defRPr/>
            </a:pPr>
            <a:r>
              <a:rPr lang="en-US" sz="2000" dirty="0" smtClean="0">
                <a:cs typeface="Arial" pitchFamily="34" charset="0"/>
              </a:rPr>
              <a:t>Separate books and accounts are maintained for the branch</a:t>
            </a:r>
          </a:p>
          <a:p>
            <a:pPr lvl="1" algn="l" fontAlgn="auto">
              <a:spcBef>
                <a:spcPts val="0"/>
              </a:spcBef>
              <a:spcAft>
                <a:spcPts val="0"/>
              </a:spcAft>
              <a:buClr>
                <a:schemeClr val="tx1">
                  <a:lumMod val="50000"/>
                </a:schemeClr>
              </a:buClr>
              <a:defRPr/>
            </a:pPr>
            <a:r>
              <a:rPr lang="en-US" sz="2000" dirty="0" smtClean="0">
                <a:cs typeface="Arial" pitchFamily="34" charset="0"/>
              </a:rPr>
              <a:t>The principles place of business of the branch is in a foreign country</a:t>
            </a:r>
          </a:p>
          <a:p>
            <a:pPr lvl="1" algn="l" fontAlgn="auto">
              <a:spcBef>
                <a:spcPts val="0"/>
              </a:spcBef>
              <a:spcAft>
                <a:spcPts val="0"/>
              </a:spcAft>
              <a:buClr>
                <a:schemeClr val="tx1">
                  <a:lumMod val="50000"/>
                </a:schemeClr>
              </a:buClr>
              <a:defRPr/>
            </a:pPr>
            <a:r>
              <a:rPr lang="en-US" sz="2000" dirty="0" smtClean="0">
                <a:cs typeface="Arial" pitchFamily="34" charset="0"/>
              </a:rPr>
              <a:t>The branch would be taxed as an insurance company if it were a US company</a:t>
            </a:r>
          </a:p>
          <a:p>
            <a:pPr lvl="0" algn="l" fontAlgn="auto">
              <a:spcBef>
                <a:spcPts val="0"/>
              </a:spcBef>
              <a:spcAft>
                <a:spcPts val="0"/>
              </a:spcAft>
              <a:buClr>
                <a:schemeClr val="tx1">
                  <a:lumMod val="50000"/>
                </a:schemeClr>
              </a:buClr>
              <a:defRPr/>
            </a:pPr>
            <a:r>
              <a:rPr lang="en-US" sz="2400" dirty="0" smtClean="0">
                <a:cs typeface="Arial" pitchFamily="34" charset="0"/>
              </a:rPr>
              <a:t>Election may only be revoked with the consent of the Secretary</a:t>
            </a:r>
          </a:p>
        </p:txBody>
      </p:sp>
      <p:sp>
        <p:nvSpPr>
          <p:cNvPr id="4" name="Slide Number Placeholder 3"/>
          <p:cNvSpPr>
            <a:spLocks noGrp="1"/>
          </p:cNvSpPr>
          <p:nvPr>
            <p:ph type="sldNum" sz="quarter" idx="12"/>
          </p:nvPr>
        </p:nvSpPr>
        <p:spPr/>
        <p:txBody>
          <a:bodyPr/>
          <a:lstStyle/>
          <a:p>
            <a:pPr>
              <a:defRPr/>
            </a:pPr>
            <a:fld id="{FE2C6C11-8609-4218-A3EB-7214807892E9}" type="slidenum">
              <a:rPr lang="en-US" smtClean="0"/>
              <a:pPr>
                <a:defRPr/>
              </a:pPr>
              <a:t>28</a:t>
            </a:fld>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sz="3200" dirty="0" smtClean="0">
                <a:solidFill>
                  <a:schemeClr val="tx1"/>
                </a:solidFill>
              </a:rPr>
              <a:t>Location of Risk</a:t>
            </a:r>
          </a:p>
        </p:txBody>
      </p:sp>
      <p:sp>
        <p:nvSpPr>
          <p:cNvPr id="3" name="Subtitle 2"/>
          <p:cNvSpPr>
            <a:spLocks noGrp="1"/>
          </p:cNvSpPr>
          <p:nvPr>
            <p:ph idx="1"/>
          </p:nvPr>
        </p:nvSpPr>
        <p:spPr/>
        <p:txBody>
          <a:bodyPr>
            <a:normAutofit lnSpcReduction="10000"/>
          </a:bodyPr>
          <a:lstStyle/>
          <a:p>
            <a:pPr lvl="0">
              <a:buClr>
                <a:schemeClr val="tx1">
                  <a:lumMod val="50000"/>
                </a:schemeClr>
              </a:buClr>
            </a:pPr>
            <a:r>
              <a:rPr lang="en-US" dirty="0" smtClean="0"/>
              <a:t>Definition of Same Country Income (SCI)</a:t>
            </a:r>
          </a:p>
          <a:p>
            <a:pPr lvl="0">
              <a:buClr>
                <a:schemeClr val="tx1">
                  <a:lumMod val="50000"/>
                </a:schemeClr>
              </a:buClr>
            </a:pPr>
            <a:r>
              <a:rPr lang="en-US" dirty="0" smtClean="0"/>
              <a:t>Prop. Reg. §1.953-2</a:t>
            </a:r>
          </a:p>
          <a:p>
            <a:pPr lvl="0">
              <a:buClr>
                <a:schemeClr val="tx1">
                  <a:lumMod val="50000"/>
                </a:schemeClr>
              </a:buClr>
            </a:pPr>
            <a:r>
              <a:rPr lang="en-US" dirty="0" smtClean="0"/>
              <a:t>The issues regarding location of risk are similar under §953(e) and old §953(a)</a:t>
            </a:r>
          </a:p>
          <a:p>
            <a:pPr lvl="0">
              <a:buClr>
                <a:schemeClr val="tx1">
                  <a:lumMod val="50000"/>
                </a:schemeClr>
              </a:buClr>
            </a:pPr>
            <a:r>
              <a:rPr lang="en-US" dirty="0" smtClean="0"/>
              <a:t>Allocate Premiums to SCI to the extent the underlying risks are in connection with:</a:t>
            </a:r>
          </a:p>
          <a:p>
            <a:pPr lvl="1">
              <a:buClr>
                <a:schemeClr val="tx1">
                  <a:lumMod val="50000"/>
                </a:schemeClr>
              </a:buClr>
            </a:pPr>
            <a:r>
              <a:rPr lang="en-US" dirty="0" smtClean="0"/>
              <a:t>Property located in the home country</a:t>
            </a:r>
          </a:p>
          <a:p>
            <a:pPr lvl="1">
              <a:buClr>
                <a:schemeClr val="tx1">
                  <a:lumMod val="50000"/>
                </a:schemeClr>
              </a:buClr>
            </a:pPr>
            <a:r>
              <a:rPr lang="en-US" dirty="0" smtClean="0"/>
              <a:t>A liability arising from an activity in the home country</a:t>
            </a:r>
          </a:p>
          <a:p>
            <a:pPr lvl="1">
              <a:buClr>
                <a:schemeClr val="tx1">
                  <a:lumMod val="50000"/>
                </a:schemeClr>
              </a:buClr>
            </a:pPr>
            <a:r>
              <a:rPr lang="en-US" dirty="0" smtClean="0"/>
              <a:t>The life or health of residents of the home country</a:t>
            </a:r>
          </a:p>
          <a:p>
            <a:pPr marL="914400" lvl="2" indent="-114300">
              <a:buClr>
                <a:schemeClr val="tx1">
                  <a:lumMod val="50000"/>
                </a:schemeClr>
              </a:buClr>
            </a:pPr>
            <a:r>
              <a:rPr lang="en-US" dirty="0" smtClean="0"/>
              <a:t>Group contracts - Look through to the underlying insured lives</a:t>
            </a:r>
          </a:p>
          <a:p>
            <a:pPr lvl="2" algn="l">
              <a:buFont typeface="Wingdings" pitchFamily="2" charset="2"/>
              <a:buChar char="Ø"/>
              <a:defRPr/>
            </a:pPr>
            <a:endParaRPr lang="en-US" dirty="0" smtClean="0"/>
          </a:p>
        </p:txBody>
      </p:sp>
      <p:sp>
        <p:nvSpPr>
          <p:cNvPr id="4" name="Slide Number Placeholder 3"/>
          <p:cNvSpPr>
            <a:spLocks noGrp="1"/>
          </p:cNvSpPr>
          <p:nvPr>
            <p:ph type="sldNum" sz="quarter" idx="12"/>
          </p:nvPr>
        </p:nvSpPr>
        <p:spPr/>
        <p:txBody>
          <a:bodyPr/>
          <a:lstStyle/>
          <a:p>
            <a:pPr>
              <a:defRPr/>
            </a:pPr>
            <a:fld id="{BE9568D9-B721-4776-B4A2-0AD601B18F50}" type="slidenum">
              <a:rPr lang="en-US" smtClean="0"/>
              <a:pPr>
                <a:defRPr/>
              </a:pPr>
              <a:t>29</a:t>
            </a:fld>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576263" y="250724"/>
            <a:ext cx="7989887" cy="5881136"/>
          </a:xfrm>
        </p:spPr>
        <p:style>
          <a:lnRef idx="0">
            <a:scrgbClr r="0" g="0" b="0"/>
          </a:lnRef>
          <a:fillRef idx="1001">
            <a:schemeClr val="lt1"/>
          </a:fillRef>
          <a:effectRef idx="0">
            <a:scrgbClr r="0" g="0" b="0"/>
          </a:effectRef>
          <a:fontRef idx="major"/>
        </p:style>
        <p:txBody>
          <a:bodyPr/>
          <a:lstStyle/>
          <a:p>
            <a:pPr>
              <a:buNone/>
            </a:pPr>
            <a:r>
              <a:rPr lang="en-US" dirty="0" smtClean="0"/>
              <a:t>	</a:t>
            </a:r>
            <a:r>
              <a:rPr lang="en-US" sz="2000" dirty="0" smtClean="0"/>
              <a:t>As a general rule, a U.S. person does not pay tax on the earnings of a foreign corporation in which the U.S. person owns shares until the foreign corporation distributes a dividend or the U.S. person sells the shares.</a:t>
            </a:r>
          </a:p>
          <a:p>
            <a:pPr>
              <a:buNone/>
            </a:pPr>
            <a:r>
              <a:rPr lang="en-US" sz="2000" dirty="0" smtClean="0"/>
              <a:t>		</a:t>
            </a:r>
          </a:p>
          <a:p>
            <a:pPr>
              <a:buNone/>
            </a:pPr>
            <a:r>
              <a:rPr lang="en-US" sz="2000" dirty="0" smtClean="0"/>
              <a:t>		U.S. Individual</a:t>
            </a:r>
          </a:p>
          <a:p>
            <a:pPr>
              <a:buNone/>
            </a:pPr>
            <a:endParaRPr lang="en-US" sz="2000" dirty="0" smtClean="0"/>
          </a:p>
          <a:p>
            <a:pPr>
              <a:buNone/>
            </a:pPr>
            <a:endParaRPr lang="en-US" sz="2000" dirty="0" smtClean="0"/>
          </a:p>
          <a:p>
            <a:pPr>
              <a:buNone/>
            </a:pPr>
            <a:endParaRPr lang="en-US" sz="2000" dirty="0" smtClean="0"/>
          </a:p>
          <a:p>
            <a:pPr>
              <a:buNone/>
            </a:pPr>
            <a:endParaRPr lang="en-US" sz="2000" dirty="0" smtClean="0"/>
          </a:p>
          <a:p>
            <a:pPr>
              <a:buNone/>
            </a:pPr>
            <a:endParaRPr lang="en-US" sz="2000" dirty="0" smtClean="0"/>
          </a:p>
          <a:p>
            <a:pPr>
              <a:buNone/>
            </a:pPr>
            <a:r>
              <a:rPr lang="en-US" sz="2000" dirty="0" smtClean="0"/>
              <a:t>	This is true whether the U.S. person is an individual owning 1 share of the foreign corporation or a giant corporation owning 100% of the stock of a foreign subsidiary.</a:t>
            </a:r>
          </a:p>
          <a:p>
            <a:pPr>
              <a:buNone/>
            </a:pPr>
            <a:endParaRPr lang="en-US" dirty="0"/>
          </a:p>
        </p:txBody>
      </p:sp>
      <p:sp>
        <p:nvSpPr>
          <p:cNvPr id="15" name="Rectangle 14"/>
          <p:cNvSpPr/>
          <p:nvPr/>
        </p:nvSpPr>
        <p:spPr>
          <a:xfrm>
            <a:off x="1327354" y="3746090"/>
            <a:ext cx="2330245" cy="9144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solidFill>
                  <a:schemeClr val="tx1"/>
                </a:solidFill>
                <a:latin typeface="+mj-lt"/>
              </a:rPr>
              <a:t>Fiat, S.A.</a:t>
            </a:r>
          </a:p>
        </p:txBody>
      </p:sp>
      <p:sp>
        <p:nvSpPr>
          <p:cNvPr id="16" name="Rectangle 15"/>
          <p:cNvSpPr/>
          <p:nvPr/>
        </p:nvSpPr>
        <p:spPr>
          <a:xfrm>
            <a:off x="5137354" y="1833717"/>
            <a:ext cx="2330245" cy="9144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solidFill>
                  <a:schemeClr val="tx1"/>
                </a:solidFill>
                <a:latin typeface="+mj-lt"/>
              </a:rPr>
              <a:t>General Motors</a:t>
            </a:r>
          </a:p>
        </p:txBody>
      </p:sp>
      <p:sp>
        <p:nvSpPr>
          <p:cNvPr id="17" name="Rectangle 16"/>
          <p:cNvSpPr/>
          <p:nvPr/>
        </p:nvSpPr>
        <p:spPr>
          <a:xfrm>
            <a:off x="5107857" y="3677263"/>
            <a:ext cx="2330245" cy="9144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solidFill>
                  <a:schemeClr val="tx1"/>
                </a:solidFill>
                <a:latin typeface="+mj-lt"/>
              </a:rPr>
              <a:t>G. M. China</a:t>
            </a:r>
          </a:p>
        </p:txBody>
      </p:sp>
      <p:cxnSp>
        <p:nvCxnSpPr>
          <p:cNvPr id="28" name="Straight Connector 27"/>
          <p:cNvCxnSpPr/>
          <p:nvPr/>
        </p:nvCxnSpPr>
        <p:spPr>
          <a:xfrm>
            <a:off x="6297562" y="2743200"/>
            <a:ext cx="4915" cy="90456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2403987" y="2462981"/>
            <a:ext cx="14748" cy="123886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flipH="1">
            <a:off x="2448232" y="2875936"/>
            <a:ext cx="1327354" cy="369332"/>
          </a:xfrm>
          <a:prstGeom prst="rect">
            <a:avLst/>
          </a:prstGeom>
          <a:noFill/>
        </p:spPr>
        <p:txBody>
          <a:bodyPr wrap="square" rtlCol="0">
            <a:spAutoFit/>
          </a:bodyPr>
          <a:lstStyle/>
          <a:p>
            <a:r>
              <a:rPr lang="en-US" dirty="0" smtClean="0">
                <a:latin typeface="+mj-lt"/>
              </a:rPr>
              <a:t>1 share</a:t>
            </a:r>
            <a:endParaRPr lang="en-US" dirty="0">
              <a:latin typeface="+mj-lt"/>
            </a:endParaRPr>
          </a:p>
        </p:txBody>
      </p:sp>
      <p:sp>
        <p:nvSpPr>
          <p:cNvPr id="49" name="TextBox 48"/>
          <p:cNvSpPr txBox="1"/>
          <p:nvPr/>
        </p:nvSpPr>
        <p:spPr>
          <a:xfrm flipH="1">
            <a:off x="6944408" y="3013588"/>
            <a:ext cx="242972" cy="369332"/>
          </a:xfrm>
          <a:prstGeom prst="rect">
            <a:avLst/>
          </a:prstGeom>
          <a:noFill/>
        </p:spPr>
        <p:txBody>
          <a:bodyPr wrap="square" rtlCol="0">
            <a:spAutoFit/>
          </a:bodyPr>
          <a:lstStyle/>
          <a:p>
            <a:endParaRPr lang="en-US" dirty="0"/>
          </a:p>
        </p:txBody>
      </p:sp>
      <p:sp>
        <p:nvSpPr>
          <p:cNvPr id="50" name="TextBox 49"/>
          <p:cNvSpPr txBox="1"/>
          <p:nvPr/>
        </p:nvSpPr>
        <p:spPr>
          <a:xfrm flipH="1">
            <a:off x="6327058" y="3033253"/>
            <a:ext cx="1076631" cy="369332"/>
          </a:xfrm>
          <a:prstGeom prst="rect">
            <a:avLst/>
          </a:prstGeom>
          <a:noFill/>
        </p:spPr>
        <p:txBody>
          <a:bodyPr wrap="square" rtlCol="0">
            <a:spAutoFit/>
          </a:bodyPr>
          <a:lstStyle/>
          <a:p>
            <a:r>
              <a:rPr lang="en-US" dirty="0" smtClean="0">
                <a:latin typeface="+mj-lt"/>
              </a:rPr>
              <a:t>100%</a:t>
            </a:r>
            <a:endParaRPr lang="en-US" dirty="0">
              <a:latin typeface="+mj-lt"/>
            </a:endParaRPr>
          </a:p>
        </p:txBody>
      </p:sp>
      <p:sp>
        <p:nvSpPr>
          <p:cNvPr id="11" name="Slide Number Placeholder 10"/>
          <p:cNvSpPr>
            <a:spLocks noGrp="1"/>
          </p:cNvSpPr>
          <p:nvPr>
            <p:ph type="sldNum" sz="quarter" idx="12"/>
          </p:nvPr>
        </p:nvSpPr>
        <p:spPr/>
        <p:txBody>
          <a:bodyPr/>
          <a:lstStyle/>
          <a:p>
            <a:fld id="{626BF80B-33B5-4627-8985-D9082B3086CC}" type="slidenum">
              <a:rPr lang="en-US" smtClean="0"/>
              <a:pPr/>
              <a:t>3</a:t>
            </a:fld>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304800" y="274638"/>
            <a:ext cx="8458200" cy="1143000"/>
          </a:xfrm>
        </p:spPr>
        <p:txBody>
          <a:bodyPr/>
          <a:lstStyle/>
          <a:p>
            <a:r>
              <a:rPr lang="en-US" sz="3200" dirty="0" smtClean="0">
                <a:solidFill>
                  <a:schemeClr val="tx1"/>
                </a:solidFill>
              </a:rPr>
              <a:t>Location of risk – Multiple Locations</a:t>
            </a:r>
          </a:p>
        </p:txBody>
      </p:sp>
      <p:sp>
        <p:nvSpPr>
          <p:cNvPr id="3" name="Subtitle 2"/>
          <p:cNvSpPr>
            <a:spLocks noGrp="1"/>
          </p:cNvSpPr>
          <p:nvPr>
            <p:ph idx="1"/>
          </p:nvPr>
        </p:nvSpPr>
        <p:spPr/>
        <p:txBody>
          <a:bodyPr>
            <a:normAutofit/>
          </a:bodyPr>
          <a:lstStyle/>
          <a:p>
            <a:pPr lvl="0">
              <a:buClr>
                <a:schemeClr val="tx1">
                  <a:lumMod val="50000"/>
                </a:schemeClr>
              </a:buClr>
            </a:pPr>
            <a:r>
              <a:rPr lang="en-US" dirty="0" smtClean="0"/>
              <a:t>Premium income must be allocated among SCI and non-SCI to the extent the risk is in more than one country</a:t>
            </a:r>
          </a:p>
          <a:p>
            <a:pPr lvl="1">
              <a:buClr>
                <a:schemeClr val="tx1">
                  <a:lumMod val="50000"/>
                </a:schemeClr>
              </a:buClr>
            </a:pPr>
            <a:r>
              <a:rPr lang="en-US" dirty="0" smtClean="0"/>
              <a:t>Allocation rules for certain types of insurance, including commercial transportation, property imported and exported, moveable property and other mobile types of risks</a:t>
            </a:r>
          </a:p>
          <a:p>
            <a:pPr lvl="1">
              <a:buClr>
                <a:schemeClr val="tx1">
                  <a:lumMod val="50000"/>
                </a:schemeClr>
              </a:buClr>
            </a:pPr>
            <a:r>
              <a:rPr lang="en-US" dirty="0" smtClean="0"/>
              <a:t>Commentators requested simpler rules for reinsurance, which may include relying on a certification of the ceding company as to location of risk or look to the country of the office of the ceding company</a:t>
            </a:r>
            <a:endParaRPr lang="en-US" dirty="0"/>
          </a:p>
        </p:txBody>
      </p:sp>
      <p:sp>
        <p:nvSpPr>
          <p:cNvPr id="4" name="Slide Number Placeholder 3"/>
          <p:cNvSpPr>
            <a:spLocks noGrp="1"/>
          </p:cNvSpPr>
          <p:nvPr>
            <p:ph type="sldNum" sz="quarter" idx="12"/>
          </p:nvPr>
        </p:nvSpPr>
        <p:spPr/>
        <p:txBody>
          <a:bodyPr/>
          <a:lstStyle/>
          <a:p>
            <a:pPr>
              <a:defRPr/>
            </a:pPr>
            <a:fld id="{EED42B93-F68E-4305-BF97-3049FF420104}" type="slidenum">
              <a:rPr lang="en-US" smtClean="0"/>
              <a:pPr>
                <a:defRPr/>
              </a:pPr>
              <a:t>30</a:t>
            </a:fld>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304800" y="274638"/>
            <a:ext cx="8534400" cy="1143000"/>
          </a:xfrm>
        </p:spPr>
        <p:txBody>
          <a:bodyPr/>
          <a:lstStyle/>
          <a:p>
            <a:r>
              <a:rPr lang="en-US" sz="3200" dirty="0" smtClean="0">
                <a:solidFill>
                  <a:schemeClr val="tx1"/>
                </a:solidFill>
              </a:rPr>
              <a:t>Location of risk – Change of Location</a:t>
            </a:r>
          </a:p>
        </p:txBody>
      </p:sp>
      <p:sp>
        <p:nvSpPr>
          <p:cNvPr id="3" name="Subtitle 2"/>
          <p:cNvSpPr>
            <a:spLocks noGrp="1"/>
          </p:cNvSpPr>
          <p:nvPr>
            <p:ph idx="1"/>
          </p:nvPr>
        </p:nvSpPr>
        <p:spPr/>
        <p:txBody>
          <a:bodyPr>
            <a:normAutofit/>
          </a:bodyPr>
          <a:lstStyle/>
          <a:p>
            <a:pPr lvl="0">
              <a:buClr>
                <a:schemeClr val="tx1">
                  <a:lumMod val="50000"/>
                </a:schemeClr>
              </a:buClr>
            </a:pPr>
            <a:r>
              <a:rPr lang="en-US" dirty="0" smtClean="0"/>
              <a:t>Premium income can shift over the term of a contract if the risk moves</a:t>
            </a:r>
          </a:p>
          <a:p>
            <a:pPr lvl="0">
              <a:buClr>
                <a:schemeClr val="tx1">
                  <a:lumMod val="50000"/>
                </a:schemeClr>
              </a:buClr>
            </a:pPr>
            <a:r>
              <a:rPr lang="en-US" dirty="0" smtClean="0"/>
              <a:t>Commentators requested that risk location should be determined when the policy is issued, as opposed to retesting.</a:t>
            </a:r>
          </a:p>
          <a:p>
            <a:pPr lvl="0">
              <a:buClr>
                <a:schemeClr val="tx1">
                  <a:lumMod val="50000"/>
                </a:schemeClr>
              </a:buClr>
            </a:pPr>
            <a:r>
              <a:rPr lang="en-US" dirty="0" smtClean="0"/>
              <a:t>80% rule – If 80% of the risk relates to outside or home country risk, then all premium is so allocated</a:t>
            </a:r>
          </a:p>
          <a:p>
            <a:pPr lvl="1">
              <a:buClr>
                <a:schemeClr val="tx1">
                  <a:lumMod val="50000"/>
                </a:schemeClr>
              </a:buClr>
            </a:pPr>
            <a:r>
              <a:rPr lang="en-US" dirty="0" smtClean="0"/>
              <a:t>Commentators requested that the 80% safe harbor be lowered and apply on a CFC by CFC basis, as opposed to policy by policy</a:t>
            </a:r>
          </a:p>
          <a:p>
            <a:endParaRPr lang="en-US" dirty="0"/>
          </a:p>
        </p:txBody>
      </p:sp>
      <p:sp>
        <p:nvSpPr>
          <p:cNvPr id="4" name="Slide Number Placeholder 3"/>
          <p:cNvSpPr>
            <a:spLocks noGrp="1"/>
          </p:cNvSpPr>
          <p:nvPr>
            <p:ph type="sldNum" sz="quarter" idx="12"/>
          </p:nvPr>
        </p:nvSpPr>
        <p:spPr/>
        <p:txBody>
          <a:bodyPr/>
          <a:lstStyle/>
          <a:p>
            <a:pPr>
              <a:defRPr/>
            </a:pPr>
            <a:fld id="{94DA9059-89C3-4838-8466-683123025BDF}" type="slidenum">
              <a:rPr lang="en-US" smtClean="0"/>
              <a:pPr>
                <a:defRPr/>
              </a:pPr>
              <a:t>31</a:t>
            </a:fld>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457200" y="274638"/>
            <a:ext cx="8229600" cy="687387"/>
          </a:xfrm>
        </p:spPr>
        <p:txBody>
          <a:bodyPr/>
          <a:lstStyle/>
          <a:p>
            <a:r>
              <a:rPr lang="en-US" sz="3200" dirty="0" smtClean="0">
                <a:solidFill>
                  <a:schemeClr val="tx1"/>
                </a:solidFill>
              </a:rPr>
              <a:t>Investment Income Pre- 99 Law</a:t>
            </a:r>
          </a:p>
        </p:txBody>
      </p:sp>
      <p:sp>
        <p:nvSpPr>
          <p:cNvPr id="3" name="Subtitle 2"/>
          <p:cNvSpPr>
            <a:spLocks noGrp="1"/>
          </p:cNvSpPr>
          <p:nvPr>
            <p:ph idx="1"/>
          </p:nvPr>
        </p:nvSpPr>
        <p:spPr>
          <a:xfrm>
            <a:off x="304800" y="1009650"/>
            <a:ext cx="8686800" cy="5181600"/>
          </a:xfrm>
        </p:spPr>
        <p:txBody>
          <a:bodyPr>
            <a:noAutofit/>
          </a:bodyPr>
          <a:lstStyle/>
          <a:p>
            <a:pPr lvl="0">
              <a:buClr>
                <a:schemeClr val="tx1">
                  <a:lumMod val="50000"/>
                </a:schemeClr>
              </a:buClr>
            </a:pPr>
            <a:r>
              <a:rPr lang="en-US" sz="2400" dirty="0" smtClean="0"/>
              <a:t>Investment income includes any type of income other than premium income - Prop. Reg. §1.953-4</a:t>
            </a:r>
          </a:p>
          <a:p>
            <a:pPr lvl="1">
              <a:buClr>
                <a:schemeClr val="tx1">
                  <a:lumMod val="50000"/>
                </a:schemeClr>
              </a:buClr>
            </a:pPr>
            <a:r>
              <a:rPr lang="en-US" sz="2200" dirty="0" smtClean="0"/>
              <a:t>Question – Whether Service income could be investment income</a:t>
            </a:r>
          </a:p>
          <a:p>
            <a:pPr lvl="0">
              <a:buClr>
                <a:schemeClr val="tx1">
                  <a:lumMod val="50000"/>
                </a:schemeClr>
              </a:buClr>
            </a:pPr>
            <a:r>
              <a:rPr lang="en-US" sz="2400" dirty="0" smtClean="0"/>
              <a:t>Investment income allocated or apportioned among SCI and non-SCI </a:t>
            </a:r>
          </a:p>
          <a:p>
            <a:pPr lvl="1">
              <a:buClr>
                <a:schemeClr val="tx1">
                  <a:lumMod val="50000"/>
                </a:schemeClr>
              </a:buClr>
            </a:pPr>
            <a:r>
              <a:rPr lang="en-US" sz="2400" dirty="0" smtClean="0"/>
              <a:t>Allocate items directly related to a category</a:t>
            </a:r>
          </a:p>
          <a:p>
            <a:pPr lvl="1">
              <a:buClr>
                <a:schemeClr val="tx1">
                  <a:lumMod val="50000"/>
                </a:schemeClr>
              </a:buClr>
            </a:pPr>
            <a:r>
              <a:rPr lang="en-US" sz="2400" dirty="0" smtClean="0"/>
              <a:t>Remainder apportioned pursuant to regulations</a:t>
            </a:r>
          </a:p>
          <a:p>
            <a:pPr lvl="0">
              <a:buClr>
                <a:schemeClr val="tx1">
                  <a:lumMod val="50000"/>
                </a:schemeClr>
              </a:buClr>
            </a:pPr>
            <a:r>
              <a:rPr lang="en-US" sz="2400" dirty="0" smtClean="0"/>
              <a:t>Investment income allocated to non-SCI is Subpart F insurance income - §954 not relevant</a:t>
            </a:r>
          </a:p>
          <a:p>
            <a:pPr lvl="1">
              <a:buClr>
                <a:schemeClr val="tx1">
                  <a:lumMod val="50000"/>
                </a:schemeClr>
              </a:buClr>
            </a:pPr>
            <a:r>
              <a:rPr lang="en-US" sz="2200" dirty="0" smtClean="0"/>
              <a:t>Income that meets an exception to the FPHCI rules is still Subpart F (Same country interest or dividends and active rental income) </a:t>
            </a:r>
          </a:p>
          <a:p>
            <a:pPr lvl="0">
              <a:buClr>
                <a:schemeClr val="tx1">
                  <a:lumMod val="50000"/>
                </a:schemeClr>
              </a:buClr>
            </a:pPr>
            <a:r>
              <a:rPr lang="en-US" sz="2400" dirty="0" smtClean="0"/>
              <a:t>Investment income allocated to SCI is then subject to §954 FPHCI rules. (Not Subpart F income if meet an exception to FPHCI)</a:t>
            </a:r>
          </a:p>
        </p:txBody>
      </p:sp>
      <p:sp>
        <p:nvSpPr>
          <p:cNvPr id="4" name="Slide Number Placeholder 3"/>
          <p:cNvSpPr>
            <a:spLocks noGrp="1"/>
          </p:cNvSpPr>
          <p:nvPr>
            <p:ph type="sldNum" sz="quarter" idx="12"/>
          </p:nvPr>
        </p:nvSpPr>
        <p:spPr/>
        <p:txBody>
          <a:bodyPr/>
          <a:lstStyle/>
          <a:p>
            <a:pPr>
              <a:defRPr/>
            </a:pPr>
            <a:fld id="{636C57DA-9A44-4046-ABF1-3EF8AA509600}" type="slidenum">
              <a:rPr lang="en-US" smtClean="0"/>
              <a:pPr>
                <a:defRPr/>
              </a:pPr>
              <a:t>32</a:t>
            </a:fld>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p:cNvSpPr txBox="1">
            <a:spLocks/>
          </p:cNvSpPr>
          <p:nvPr/>
        </p:nvSpPr>
        <p:spPr>
          <a:xfrm>
            <a:off x="381000" y="1447800"/>
            <a:ext cx="8382000" cy="4524375"/>
          </a:xfrm>
          <a:prstGeom prst="rect">
            <a:avLst/>
          </a:prstGeom>
        </p:spPr>
        <p:txBody>
          <a:bodyPr anchor="ctr">
            <a:normAutofit/>
          </a:bodyPr>
          <a:lstStyle/>
          <a:p>
            <a:pPr fontAlgn="auto">
              <a:spcBef>
                <a:spcPts val="0"/>
              </a:spcBef>
              <a:spcAft>
                <a:spcPts val="0"/>
              </a:spcAft>
              <a:defRPr/>
            </a:pPr>
            <a:r>
              <a:rPr lang="en-US" sz="2600" dirty="0" smtClean="0">
                <a:latin typeface="+mn-lt"/>
                <a:cs typeface="Arial" pitchFamily="34" charset="0"/>
              </a:rPr>
              <a:t>Qualified </a:t>
            </a:r>
            <a:r>
              <a:rPr lang="en-US" sz="2600" dirty="0">
                <a:latin typeface="+mn-lt"/>
                <a:cs typeface="Arial" pitchFamily="34" charset="0"/>
              </a:rPr>
              <a:t>Insurance Income (QII) is excluded from </a:t>
            </a:r>
            <a:r>
              <a:rPr lang="en-US" sz="2600" dirty="0" smtClean="0">
                <a:latin typeface="+mn-lt"/>
                <a:cs typeface="Arial" pitchFamily="34" charset="0"/>
              </a:rPr>
              <a:t>FPHCI</a:t>
            </a:r>
            <a:endParaRPr lang="en-US" sz="2600" dirty="0">
              <a:latin typeface="+mn-lt"/>
              <a:cs typeface="Arial" pitchFamily="34" charset="0"/>
            </a:endParaRPr>
          </a:p>
          <a:p>
            <a:pPr marL="287338" lvl="1" fontAlgn="auto">
              <a:spcBef>
                <a:spcPts val="0"/>
              </a:spcBef>
              <a:spcAft>
                <a:spcPts val="0"/>
              </a:spcAft>
              <a:buClr>
                <a:schemeClr val="tx1">
                  <a:lumMod val="50000"/>
                </a:schemeClr>
              </a:buClr>
              <a:buFont typeface="Arial" pitchFamily="34" charset="0"/>
              <a:buChar char="•"/>
              <a:defRPr/>
            </a:pPr>
            <a:r>
              <a:rPr lang="en-US" sz="2600" dirty="0">
                <a:latin typeface="+mn-lt"/>
                <a:cs typeface="Arial" pitchFamily="34" charset="0"/>
              </a:rPr>
              <a:t> QII is income that </a:t>
            </a:r>
            <a:r>
              <a:rPr lang="en-US" sz="2600" dirty="0" smtClean="0">
                <a:latin typeface="+mn-lt"/>
                <a:cs typeface="Arial" pitchFamily="34" charset="0"/>
              </a:rPr>
              <a:t>is: </a:t>
            </a:r>
            <a:endParaRPr lang="en-US" sz="2600" dirty="0">
              <a:latin typeface="+mn-lt"/>
              <a:cs typeface="Arial" pitchFamily="34" charset="0"/>
            </a:endParaRPr>
          </a:p>
          <a:p>
            <a:pPr lvl="2" indent="-169863" fontAlgn="auto">
              <a:spcBef>
                <a:spcPts val="0"/>
              </a:spcBef>
              <a:spcAft>
                <a:spcPts val="0"/>
              </a:spcAft>
              <a:buFont typeface="+mj-lt"/>
              <a:buAutoNum type="arabicPeriod"/>
              <a:defRPr/>
            </a:pPr>
            <a:r>
              <a:rPr lang="en-US" sz="2600" dirty="0">
                <a:latin typeface="+mn-lt"/>
                <a:cs typeface="Arial" pitchFamily="34" charset="0"/>
              </a:rPr>
              <a:t> Earned by a Qualified Insurance </a:t>
            </a:r>
            <a:r>
              <a:rPr lang="en-US" sz="2600" dirty="0" smtClean="0">
                <a:latin typeface="+mn-lt"/>
                <a:cs typeface="Arial" pitchFamily="34" charset="0"/>
              </a:rPr>
              <a:t>Company</a:t>
            </a:r>
            <a:endParaRPr lang="en-US" sz="2600" dirty="0">
              <a:latin typeface="+mn-lt"/>
              <a:cs typeface="Arial" pitchFamily="34" charset="0"/>
            </a:endParaRPr>
          </a:p>
          <a:p>
            <a:pPr lvl="2" indent="-169863" fontAlgn="auto">
              <a:spcBef>
                <a:spcPts val="0"/>
              </a:spcBef>
              <a:spcAft>
                <a:spcPts val="0"/>
              </a:spcAft>
              <a:buFont typeface="+mj-lt"/>
              <a:buAutoNum type="arabicPeriod"/>
              <a:defRPr/>
            </a:pPr>
            <a:r>
              <a:rPr lang="en-US" sz="2600" dirty="0">
                <a:latin typeface="+mn-lt"/>
                <a:cs typeface="Arial" pitchFamily="34" charset="0"/>
              </a:rPr>
              <a:t> Received from an unrelated person</a:t>
            </a:r>
          </a:p>
          <a:p>
            <a:pPr lvl="2" indent="-169863" fontAlgn="auto">
              <a:spcBef>
                <a:spcPts val="0"/>
              </a:spcBef>
              <a:spcAft>
                <a:spcPts val="0"/>
              </a:spcAft>
              <a:buFont typeface="+mj-lt"/>
              <a:buAutoNum type="arabicPeriod"/>
              <a:defRPr/>
            </a:pPr>
            <a:r>
              <a:rPr lang="en-US" sz="2600" dirty="0">
                <a:latin typeface="+mn-lt"/>
                <a:cs typeface="Arial" pitchFamily="34" charset="0"/>
              </a:rPr>
              <a:t> Related to the Investment of:</a:t>
            </a:r>
          </a:p>
          <a:p>
            <a:pPr marL="1314450" lvl="3" indent="-227013" fontAlgn="auto">
              <a:spcBef>
                <a:spcPts val="0"/>
              </a:spcBef>
              <a:spcAft>
                <a:spcPts val="0"/>
              </a:spcAft>
              <a:buClr>
                <a:schemeClr val="tx1">
                  <a:lumMod val="50000"/>
                </a:schemeClr>
              </a:buClr>
              <a:buFont typeface="Arial" pitchFamily="34" charset="0"/>
              <a:buChar char="•"/>
              <a:defRPr/>
            </a:pPr>
            <a:r>
              <a:rPr lang="en-US" sz="2600" dirty="0" smtClean="0">
                <a:latin typeface="+mn-lt"/>
                <a:cs typeface="Arial" pitchFamily="34" charset="0"/>
              </a:rPr>
              <a:t>Reserves </a:t>
            </a:r>
            <a:r>
              <a:rPr lang="en-US" sz="2600" dirty="0">
                <a:latin typeface="+mn-lt"/>
                <a:cs typeface="Arial" pitchFamily="34" charset="0"/>
              </a:rPr>
              <a:t>allocable to exempt contracts or 80% of unearned premium from exempt contracts, or</a:t>
            </a:r>
          </a:p>
          <a:p>
            <a:pPr marL="1314450" lvl="3" indent="-227013" fontAlgn="auto">
              <a:spcBef>
                <a:spcPts val="0"/>
              </a:spcBef>
              <a:spcAft>
                <a:spcPts val="0"/>
              </a:spcAft>
              <a:buClr>
                <a:schemeClr val="tx1">
                  <a:lumMod val="50000"/>
                </a:schemeClr>
              </a:buClr>
              <a:buFont typeface="Arial" pitchFamily="34" charset="0"/>
              <a:buChar char="•"/>
              <a:defRPr/>
            </a:pPr>
            <a:r>
              <a:rPr lang="en-US" sz="2600" dirty="0" smtClean="0">
                <a:latin typeface="+mn-lt"/>
                <a:cs typeface="Arial" pitchFamily="34" charset="0"/>
              </a:rPr>
              <a:t>Assets </a:t>
            </a:r>
            <a:r>
              <a:rPr lang="en-US" sz="2600" dirty="0">
                <a:latin typeface="+mn-lt"/>
                <a:cs typeface="Arial" pitchFamily="34" charset="0"/>
              </a:rPr>
              <a:t>allocable to 10% of Reserves allocable to exempt contracts or One-Third of Premiums Earned on such </a:t>
            </a:r>
            <a:r>
              <a:rPr lang="en-US" sz="2600" dirty="0" smtClean="0">
                <a:latin typeface="+mn-lt"/>
                <a:cs typeface="Arial" pitchFamily="34" charset="0"/>
              </a:rPr>
              <a:t>contracts</a:t>
            </a:r>
            <a:endParaRPr lang="en-US" sz="2600" dirty="0">
              <a:latin typeface="+mn-lt"/>
              <a:cs typeface="Arial" pitchFamily="34" charset="0"/>
            </a:endParaRPr>
          </a:p>
          <a:p>
            <a:pPr lvl="1" fontAlgn="auto">
              <a:spcBef>
                <a:spcPts val="0"/>
              </a:spcBef>
              <a:spcAft>
                <a:spcPts val="0"/>
              </a:spcAft>
              <a:defRPr/>
            </a:pPr>
            <a:endParaRPr lang="en-US" sz="2000" dirty="0">
              <a:latin typeface="+mn-lt"/>
              <a:cs typeface="Arial" pitchFamily="34" charset="0"/>
            </a:endParaRPr>
          </a:p>
        </p:txBody>
      </p:sp>
      <p:sp>
        <p:nvSpPr>
          <p:cNvPr id="5" name="Title 1"/>
          <p:cNvSpPr txBox="1">
            <a:spLocks/>
          </p:cNvSpPr>
          <p:nvPr/>
        </p:nvSpPr>
        <p:spPr>
          <a:xfrm>
            <a:off x="228600" y="230188"/>
            <a:ext cx="8534400" cy="912812"/>
          </a:xfrm>
          <a:prstGeom prst="rect">
            <a:avLst/>
          </a:prstGeom>
        </p:spPr>
        <p:txBody>
          <a:bodyPr anchor="ctr">
            <a:noAutofit/>
          </a:bodyPr>
          <a:lstStyle/>
          <a:p>
            <a:pPr fontAlgn="auto">
              <a:spcAft>
                <a:spcPts val="0"/>
              </a:spcAft>
              <a:defRPr/>
            </a:pPr>
            <a:r>
              <a:rPr lang="en-US" sz="3200" dirty="0" smtClean="0">
                <a:latin typeface="+mj-lt"/>
                <a:ea typeface="+mj-ea"/>
                <a:cs typeface="+mj-cs"/>
              </a:rPr>
              <a:t>Investment Income</a:t>
            </a:r>
          </a:p>
          <a:p>
            <a:pPr fontAlgn="auto">
              <a:spcAft>
                <a:spcPts val="0"/>
              </a:spcAft>
              <a:defRPr/>
            </a:pPr>
            <a:r>
              <a:rPr lang="en-US" sz="3200" dirty="0" smtClean="0">
                <a:latin typeface="+mj-lt"/>
                <a:ea typeface="+mj-ea"/>
                <a:cs typeface="+mj-cs"/>
              </a:rPr>
              <a:t>§954(i</a:t>
            </a:r>
            <a:r>
              <a:rPr lang="en-US" sz="3200" dirty="0">
                <a:latin typeface="+mj-lt"/>
                <a:ea typeface="+mj-ea"/>
                <a:cs typeface="+mj-cs"/>
              </a:rPr>
              <a:t>) - </a:t>
            </a:r>
            <a:r>
              <a:rPr lang="en-US" sz="3200" dirty="0" smtClean="0">
                <a:latin typeface="+mj-lt"/>
              </a:rPr>
              <a:t>Active Finance Exception</a:t>
            </a:r>
            <a:endParaRPr lang="en-US" sz="3200" dirty="0">
              <a:solidFill>
                <a:schemeClr val="tx2"/>
              </a:solidFill>
              <a:latin typeface="+mj-lt"/>
              <a:ea typeface="+mj-ea"/>
              <a:cs typeface="+mj-cs"/>
            </a:endParaRPr>
          </a:p>
        </p:txBody>
      </p:sp>
      <p:sp>
        <p:nvSpPr>
          <p:cNvPr id="7" name="Slide Number Placeholder 3"/>
          <p:cNvSpPr txBox="1">
            <a:spLocks/>
          </p:cNvSpPr>
          <p:nvPr/>
        </p:nvSpPr>
        <p:spPr>
          <a:xfrm>
            <a:off x="4114800" y="6386515"/>
            <a:ext cx="914400" cy="155448"/>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626BF80B-33B5-4627-8985-D9082B3086CC}" type="slidenum">
              <a:rPr kumimoji="0" lang="en-US" sz="1000" b="0" i="0" u="none" strike="noStrike" kern="1200" cap="none" spc="0" normalizeH="0" baseline="0" noProof="0" smtClean="0">
                <a:ln>
                  <a:noFill/>
                </a:ln>
                <a:solidFill>
                  <a:srgbClr val="0070C0"/>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33</a:t>
            </a:fld>
            <a:endParaRPr kumimoji="0" lang="en-US" sz="1000" b="0" i="0" u="none" strike="noStrike" kern="1200" cap="none" spc="0" normalizeH="0" baseline="0" noProof="0" dirty="0">
              <a:ln>
                <a:noFill/>
              </a:ln>
              <a:solidFill>
                <a:srgbClr val="0070C0"/>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2"/>
          <p:cNvSpPr txBox="1">
            <a:spLocks/>
          </p:cNvSpPr>
          <p:nvPr/>
        </p:nvSpPr>
        <p:spPr>
          <a:xfrm>
            <a:off x="152400" y="1066800"/>
            <a:ext cx="8686800" cy="5562600"/>
          </a:xfrm>
          <a:prstGeom prst="rect">
            <a:avLst/>
          </a:prstGeom>
        </p:spPr>
        <p:txBody>
          <a:bodyPr anchor="ctr"/>
          <a:lstStyle/>
          <a:p>
            <a:pPr marL="0" lvl="1" fontAlgn="auto">
              <a:spcBef>
                <a:spcPts val="0"/>
              </a:spcBef>
              <a:spcAft>
                <a:spcPts val="0"/>
              </a:spcAft>
              <a:defRPr/>
            </a:pPr>
            <a:r>
              <a:rPr lang="en-US" sz="2400" dirty="0">
                <a:latin typeface="+mn-lt"/>
                <a:cs typeface="Arial" pitchFamily="34" charset="0"/>
              </a:rPr>
              <a:t> </a:t>
            </a:r>
            <a:r>
              <a:rPr lang="en-US" sz="2200" dirty="0">
                <a:latin typeface="+mn-lt"/>
                <a:cs typeface="Arial" pitchFamily="34" charset="0"/>
              </a:rPr>
              <a:t>80% of Unearned Premiums and One-Third of Premiums Earned</a:t>
            </a:r>
          </a:p>
          <a:p>
            <a:pPr marL="57150" lvl="1" fontAlgn="auto">
              <a:spcBef>
                <a:spcPts val="0"/>
              </a:spcBef>
              <a:spcAft>
                <a:spcPts val="0"/>
              </a:spcAft>
              <a:buFont typeface="Arial" pitchFamily="34" charset="0"/>
              <a:buChar char="•"/>
              <a:defRPr/>
            </a:pPr>
            <a:r>
              <a:rPr lang="en-US" sz="2200" dirty="0">
                <a:latin typeface="+mn-lt"/>
                <a:cs typeface="Arial" pitchFamily="34" charset="0"/>
              </a:rPr>
              <a:t>Unearned Premium and Loss Reserves - Notice 2002-69</a:t>
            </a:r>
          </a:p>
          <a:p>
            <a:pPr marL="344488" lvl="1" fontAlgn="auto">
              <a:spcBef>
                <a:spcPts val="0"/>
              </a:spcBef>
              <a:spcAft>
                <a:spcPts val="0"/>
              </a:spcAft>
              <a:buFont typeface="Arial" pitchFamily="34" charset="0"/>
              <a:buChar char="•"/>
              <a:defRPr/>
            </a:pPr>
            <a:r>
              <a:rPr lang="en-US" sz="2200" dirty="0">
                <a:latin typeface="+mn-lt"/>
                <a:cs typeface="Arial" pitchFamily="34" charset="0"/>
              </a:rPr>
              <a:t> Apply the same method used by US insurance </a:t>
            </a:r>
            <a:r>
              <a:rPr lang="en-US" sz="2200" dirty="0" smtClean="0">
                <a:latin typeface="+mn-lt"/>
                <a:cs typeface="Arial" pitchFamily="34" charset="0"/>
              </a:rPr>
              <a:t>companies</a:t>
            </a:r>
            <a:endParaRPr lang="en-US" sz="2200" dirty="0">
              <a:latin typeface="+mn-lt"/>
              <a:cs typeface="Arial" pitchFamily="34" charset="0"/>
            </a:endParaRPr>
          </a:p>
          <a:p>
            <a:pPr marL="687388" lvl="2" fontAlgn="auto">
              <a:spcBef>
                <a:spcPts val="0"/>
              </a:spcBef>
              <a:spcAft>
                <a:spcPts val="0"/>
              </a:spcAft>
              <a:buFont typeface="Arial" pitchFamily="34" charset="0"/>
              <a:buChar char="•"/>
              <a:defRPr/>
            </a:pPr>
            <a:r>
              <a:rPr lang="en-US" sz="2200" dirty="0">
                <a:latin typeface="+mn-lt"/>
                <a:cs typeface="Arial" pitchFamily="34" charset="0"/>
              </a:rPr>
              <a:t> Undiscounted Unpaid Losses </a:t>
            </a:r>
          </a:p>
          <a:p>
            <a:pPr marL="1023938" lvl="3" fontAlgn="auto">
              <a:spcBef>
                <a:spcPts val="0"/>
              </a:spcBef>
              <a:spcAft>
                <a:spcPts val="0"/>
              </a:spcAft>
              <a:buFont typeface="Arial" pitchFamily="34" charset="0"/>
              <a:buChar char="•"/>
              <a:defRPr/>
            </a:pPr>
            <a:r>
              <a:rPr lang="en-US" sz="2200" dirty="0">
                <a:latin typeface="+mn-lt"/>
                <a:cs typeface="Arial" pitchFamily="34" charset="0"/>
              </a:rPr>
              <a:t> Foreign statutory statement or US financial statement</a:t>
            </a:r>
          </a:p>
          <a:p>
            <a:pPr marL="687388" lvl="2" fontAlgn="auto">
              <a:spcBef>
                <a:spcPts val="0"/>
              </a:spcBef>
              <a:spcAft>
                <a:spcPts val="0"/>
              </a:spcAft>
              <a:buFont typeface="Arial" pitchFamily="34" charset="0"/>
              <a:buChar char="•"/>
              <a:defRPr/>
            </a:pPr>
            <a:r>
              <a:rPr lang="en-US" sz="2200" dirty="0">
                <a:latin typeface="+mn-lt"/>
                <a:cs typeface="Arial" pitchFamily="34" charset="0"/>
              </a:rPr>
              <a:t> Functional currency interest rate, and</a:t>
            </a:r>
          </a:p>
          <a:p>
            <a:pPr marL="687388" lvl="2" fontAlgn="auto">
              <a:spcBef>
                <a:spcPts val="0"/>
              </a:spcBef>
              <a:spcAft>
                <a:spcPts val="0"/>
              </a:spcAft>
              <a:buFont typeface="Arial" pitchFamily="34" charset="0"/>
              <a:buChar char="•"/>
              <a:defRPr/>
            </a:pPr>
            <a:r>
              <a:rPr lang="en-US" sz="2200" dirty="0">
                <a:latin typeface="+mn-lt"/>
                <a:cs typeface="Arial" pitchFamily="34" charset="0"/>
              </a:rPr>
              <a:t> Appropriate foreign loss payment pattern</a:t>
            </a:r>
          </a:p>
          <a:p>
            <a:pPr marL="1023938" lvl="3" fontAlgn="auto">
              <a:spcBef>
                <a:spcPts val="0"/>
              </a:spcBef>
              <a:spcAft>
                <a:spcPts val="0"/>
              </a:spcAft>
              <a:buFont typeface="Arial" pitchFamily="34" charset="0"/>
              <a:buChar char="•"/>
              <a:defRPr/>
            </a:pPr>
            <a:r>
              <a:rPr lang="en-US" sz="2200" dirty="0">
                <a:latin typeface="+mn-lt"/>
                <a:cs typeface="Arial" pitchFamily="34" charset="0"/>
              </a:rPr>
              <a:t> 846(d)(1) directs the Secretary to determine for each line of </a:t>
            </a:r>
            <a:r>
              <a:rPr lang="en-US" sz="2200" dirty="0" smtClean="0">
                <a:latin typeface="+mn-lt"/>
                <a:cs typeface="Arial" pitchFamily="34" charset="0"/>
              </a:rPr>
              <a:t>business</a:t>
            </a:r>
            <a:endParaRPr lang="en-US" sz="2200" dirty="0">
              <a:latin typeface="+mn-lt"/>
              <a:cs typeface="Arial" pitchFamily="34" charset="0"/>
            </a:endParaRPr>
          </a:p>
          <a:p>
            <a:pPr marL="1196975" lvl="4" fontAlgn="auto">
              <a:spcBef>
                <a:spcPts val="0"/>
              </a:spcBef>
              <a:spcAft>
                <a:spcPts val="0"/>
              </a:spcAft>
              <a:buFont typeface="Arial" pitchFamily="34" charset="0"/>
              <a:buChar char="•"/>
              <a:defRPr/>
            </a:pPr>
            <a:r>
              <a:rPr lang="en-US" sz="2200" dirty="0">
                <a:latin typeface="+mn-lt"/>
                <a:cs typeface="Arial" pitchFamily="34" charset="0"/>
              </a:rPr>
              <a:t> Approved published foreign country loss payment pattern</a:t>
            </a:r>
          </a:p>
          <a:p>
            <a:pPr marL="1543050" lvl="5">
              <a:buFont typeface="Arial" pitchFamily="34" charset="0"/>
              <a:buChar char="•"/>
              <a:defRPr/>
            </a:pPr>
            <a:r>
              <a:rPr lang="en-US" sz="2200" dirty="0">
                <a:latin typeface="+mn-lt"/>
                <a:cs typeface="Arial" pitchFamily="34" charset="0"/>
              </a:rPr>
              <a:t> No ruling issued approving a foreign country loss payment </a:t>
            </a:r>
            <a:r>
              <a:rPr lang="en-US" sz="2200" dirty="0" smtClean="0">
                <a:latin typeface="+mn-lt"/>
                <a:cs typeface="Arial" pitchFamily="34" charset="0"/>
              </a:rPr>
              <a:t>pattern</a:t>
            </a:r>
            <a:endParaRPr lang="en-US" sz="2200" dirty="0">
              <a:latin typeface="+mn-lt"/>
              <a:cs typeface="Arial" pitchFamily="34" charset="0"/>
            </a:endParaRPr>
          </a:p>
          <a:p>
            <a:pPr marL="1196975" lvl="4" fontAlgn="auto">
              <a:spcBef>
                <a:spcPts val="0"/>
              </a:spcBef>
              <a:spcAft>
                <a:spcPts val="0"/>
              </a:spcAft>
              <a:buFont typeface="Arial" pitchFamily="34" charset="0"/>
              <a:buChar char="•"/>
              <a:defRPr/>
            </a:pPr>
            <a:r>
              <a:rPr lang="en-US" sz="2200" dirty="0">
                <a:latin typeface="+mn-lt"/>
                <a:cs typeface="Arial" pitchFamily="34" charset="0"/>
              </a:rPr>
              <a:t> Company experience</a:t>
            </a:r>
          </a:p>
          <a:p>
            <a:pPr marL="1543050" lvl="5">
              <a:buFont typeface="Arial" pitchFamily="34" charset="0"/>
              <a:buChar char="•"/>
              <a:defRPr/>
            </a:pPr>
            <a:r>
              <a:rPr lang="en-US" sz="2200" dirty="0">
                <a:latin typeface="+mn-lt"/>
                <a:cs typeface="Arial" pitchFamily="34" charset="0"/>
              </a:rPr>
              <a:t> Controlling US Shareholder must file election applying rules of Treas. Reg. §1.964-1(c)(3</a:t>
            </a:r>
            <a:r>
              <a:rPr lang="en-US" sz="2200" dirty="0" smtClean="0">
                <a:latin typeface="+mn-lt"/>
                <a:cs typeface="Arial" pitchFamily="34" charset="0"/>
              </a:rPr>
              <a:t>)</a:t>
            </a:r>
            <a:endParaRPr lang="en-US" sz="2200" dirty="0">
              <a:latin typeface="+mn-lt"/>
              <a:cs typeface="Arial" pitchFamily="34" charset="0"/>
            </a:endParaRPr>
          </a:p>
        </p:txBody>
      </p:sp>
      <p:sp>
        <p:nvSpPr>
          <p:cNvPr id="7" name="Title 1"/>
          <p:cNvSpPr txBox="1">
            <a:spLocks/>
          </p:cNvSpPr>
          <p:nvPr/>
        </p:nvSpPr>
        <p:spPr>
          <a:xfrm>
            <a:off x="190500" y="230188"/>
            <a:ext cx="8953500" cy="912812"/>
          </a:xfrm>
          <a:prstGeom prst="rect">
            <a:avLst/>
          </a:prstGeom>
        </p:spPr>
        <p:txBody>
          <a:bodyPr anchor="ctr">
            <a:noAutofit/>
          </a:bodyPr>
          <a:lstStyle/>
          <a:p>
            <a:pPr fontAlgn="auto">
              <a:spcAft>
                <a:spcPts val="0"/>
              </a:spcAft>
              <a:defRPr/>
            </a:pPr>
            <a:r>
              <a:rPr lang="en-US" sz="2600" dirty="0">
                <a:latin typeface="+mj-lt"/>
                <a:ea typeface="+mj-ea"/>
                <a:cs typeface="+mj-cs"/>
              </a:rPr>
              <a:t>§954(i) -  Qualified Insurance Income</a:t>
            </a:r>
          </a:p>
          <a:p>
            <a:pPr fontAlgn="auto">
              <a:spcAft>
                <a:spcPts val="0"/>
              </a:spcAft>
              <a:defRPr/>
            </a:pPr>
            <a:r>
              <a:rPr lang="en-US" sz="2600" dirty="0">
                <a:latin typeface="+mj-lt"/>
                <a:ea typeface="+mj-ea"/>
                <a:cs typeface="+mj-cs"/>
              </a:rPr>
              <a:t>Determination of Reserves – P&amp;C Insurance Company</a:t>
            </a:r>
          </a:p>
        </p:txBody>
      </p:sp>
      <p:sp>
        <p:nvSpPr>
          <p:cNvPr id="8" name="Slide Number Placeholder 7"/>
          <p:cNvSpPr>
            <a:spLocks noGrp="1"/>
          </p:cNvSpPr>
          <p:nvPr>
            <p:ph type="sldNum" sz="quarter" idx="12"/>
          </p:nvPr>
        </p:nvSpPr>
        <p:spPr/>
        <p:txBody>
          <a:bodyPr/>
          <a:lstStyle/>
          <a:p>
            <a:pPr>
              <a:defRPr/>
            </a:pPr>
            <a:fld id="{C6048103-ADF3-42DA-97C0-7606A7A681FA}" type="slidenum">
              <a:rPr lang="en-US"/>
              <a:pPr>
                <a:defRPr/>
              </a:pPr>
              <a:t>34</a:t>
            </a:fld>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Placeholder 2"/>
          <p:cNvSpPr txBox="1">
            <a:spLocks/>
          </p:cNvSpPr>
          <p:nvPr/>
        </p:nvSpPr>
        <p:spPr bwMode="auto">
          <a:xfrm>
            <a:off x="381000" y="1066800"/>
            <a:ext cx="8382000" cy="5562600"/>
          </a:xfrm>
          <a:prstGeom prst="rect">
            <a:avLst/>
          </a:prstGeom>
          <a:noFill/>
          <a:ln w="9525">
            <a:noFill/>
            <a:miter lim="800000"/>
            <a:headEnd/>
            <a:tailEnd/>
          </a:ln>
        </p:spPr>
        <p:txBody>
          <a:bodyPr anchor="ctr"/>
          <a:lstStyle/>
          <a:p>
            <a:r>
              <a:rPr lang="en-US" sz="2800" dirty="0">
                <a:latin typeface="Calibri" pitchFamily="34" charset="0"/>
                <a:cs typeface="Arial" charset="0"/>
              </a:rPr>
              <a:t> </a:t>
            </a:r>
            <a:r>
              <a:rPr lang="en-US" sz="2600" dirty="0">
                <a:latin typeface="Calibri" pitchFamily="34" charset="0"/>
                <a:cs typeface="Arial" charset="0"/>
              </a:rPr>
              <a:t>110% of Reserves allocable to exempt contracts</a:t>
            </a:r>
          </a:p>
          <a:p>
            <a:pPr lvl="1">
              <a:buFont typeface="Arial" charset="0"/>
              <a:buChar char="•"/>
            </a:pPr>
            <a:r>
              <a:rPr lang="en-US" sz="2600" dirty="0">
                <a:latin typeface="Calibri" pitchFamily="34" charset="0"/>
                <a:cs typeface="Arial" charset="0"/>
              </a:rPr>
              <a:t> Net Surrender Value of the contract as defined under 807(e)(1)(A)</a:t>
            </a:r>
          </a:p>
          <a:p>
            <a:pPr lvl="2">
              <a:buFont typeface="Arial" charset="0"/>
              <a:buChar char="•"/>
            </a:pPr>
            <a:r>
              <a:rPr lang="en-US" sz="2600" dirty="0">
                <a:latin typeface="Calibri" pitchFamily="34" charset="0"/>
                <a:cs typeface="Arial" charset="0"/>
              </a:rPr>
              <a:t> Functional currency interest rate, and </a:t>
            </a:r>
          </a:p>
          <a:p>
            <a:pPr lvl="2">
              <a:buFont typeface="Arial" charset="0"/>
              <a:buChar char="•"/>
            </a:pPr>
            <a:r>
              <a:rPr lang="en-US" sz="2600" dirty="0">
                <a:latin typeface="Calibri" pitchFamily="34" charset="0"/>
                <a:cs typeface="Arial" charset="0"/>
              </a:rPr>
              <a:t> Local mortality and morbidity table</a:t>
            </a:r>
          </a:p>
          <a:p>
            <a:pPr lvl="1">
              <a:buFont typeface="Arial" charset="0"/>
              <a:buChar char="•"/>
            </a:pPr>
            <a:r>
              <a:rPr lang="en-US" sz="2600" dirty="0">
                <a:latin typeface="Calibri" pitchFamily="34" charset="0"/>
                <a:cs typeface="Arial" charset="0"/>
              </a:rPr>
              <a:t> Local Statutory Reserves</a:t>
            </a:r>
          </a:p>
          <a:p>
            <a:pPr lvl="2">
              <a:buFont typeface="Arial" charset="0"/>
              <a:buChar char="•"/>
            </a:pPr>
            <a:r>
              <a:rPr lang="en-US" sz="2600" dirty="0">
                <a:latin typeface="Calibri" pitchFamily="34" charset="0"/>
                <a:cs typeface="Arial" charset="0"/>
              </a:rPr>
              <a:t> </a:t>
            </a:r>
            <a:r>
              <a:rPr lang="en-US" sz="2600" dirty="0" smtClean="0">
                <a:latin typeface="Calibri" pitchFamily="34" charset="0"/>
                <a:cs typeface="Arial" charset="0"/>
              </a:rPr>
              <a:t>Pursuant to a ruling or published guidance</a:t>
            </a:r>
            <a:endParaRPr lang="en-US" sz="2600" dirty="0">
              <a:latin typeface="Calibri" pitchFamily="34" charset="0"/>
              <a:cs typeface="Arial" charset="0"/>
            </a:endParaRPr>
          </a:p>
          <a:p>
            <a:pPr marL="1141413" lvl="2" indent="-227013">
              <a:buFont typeface="Arial" charset="0"/>
              <a:buChar char="•"/>
            </a:pPr>
            <a:r>
              <a:rPr lang="en-US" sz="2600" dirty="0" smtClean="0">
                <a:latin typeface="+mn-lt"/>
                <a:cs typeface="Arial" charset="0"/>
              </a:rPr>
              <a:t>PLRs </a:t>
            </a:r>
            <a:r>
              <a:rPr lang="en-US" sz="2600" dirty="0">
                <a:latin typeface="+mn-lt"/>
                <a:cs typeface="Arial" charset="0"/>
              </a:rPr>
              <a:t>granted to date - 200327052, </a:t>
            </a:r>
            <a:r>
              <a:rPr lang="en-US" sz="2600" dirty="0" smtClean="0">
                <a:latin typeface="+mn-lt"/>
                <a:cs typeface="Arial" charset="0"/>
              </a:rPr>
              <a:t>200341019, 200709049 and </a:t>
            </a:r>
            <a:r>
              <a:rPr lang="en-US" sz="2600" dirty="0" smtClean="0">
                <a:latin typeface="+mn-lt"/>
              </a:rPr>
              <a:t>201151008</a:t>
            </a:r>
            <a:endParaRPr lang="en-US" sz="2600" dirty="0">
              <a:latin typeface="+mn-lt"/>
              <a:cs typeface="Arial" charset="0"/>
            </a:endParaRPr>
          </a:p>
          <a:p>
            <a:pPr lvl="4">
              <a:buFont typeface="Arial" charset="0"/>
              <a:buChar char="•"/>
            </a:pPr>
            <a:endParaRPr lang="en-US" sz="2000" dirty="0">
              <a:latin typeface="Calibri" pitchFamily="34" charset="0"/>
              <a:cs typeface="Arial" charset="0"/>
            </a:endParaRPr>
          </a:p>
        </p:txBody>
      </p:sp>
      <p:sp>
        <p:nvSpPr>
          <p:cNvPr id="5" name="Title 1"/>
          <p:cNvSpPr txBox="1">
            <a:spLocks/>
          </p:cNvSpPr>
          <p:nvPr/>
        </p:nvSpPr>
        <p:spPr>
          <a:xfrm>
            <a:off x="381000" y="533400"/>
            <a:ext cx="8382000" cy="684213"/>
          </a:xfrm>
          <a:prstGeom prst="rect">
            <a:avLst/>
          </a:prstGeom>
        </p:spPr>
        <p:txBody>
          <a:bodyPr anchor="ctr"/>
          <a:lstStyle/>
          <a:p>
            <a:pPr fontAlgn="auto">
              <a:spcAft>
                <a:spcPts val="0"/>
              </a:spcAft>
              <a:defRPr/>
            </a:pPr>
            <a:r>
              <a:rPr lang="en-US" sz="2600" dirty="0">
                <a:latin typeface="+mj-lt"/>
                <a:ea typeface="+mj-ea"/>
                <a:cs typeface="+mj-cs"/>
              </a:rPr>
              <a:t>§954(i) -  Qualified Insurance </a:t>
            </a:r>
            <a:r>
              <a:rPr lang="en-US" sz="2600" dirty="0" smtClean="0">
                <a:latin typeface="+mj-lt"/>
                <a:ea typeface="+mj-ea"/>
                <a:cs typeface="+mj-cs"/>
              </a:rPr>
              <a:t>Income </a:t>
            </a:r>
            <a:endParaRPr lang="en-US" sz="2600" dirty="0">
              <a:latin typeface="+mj-lt"/>
              <a:ea typeface="+mj-ea"/>
              <a:cs typeface="+mj-cs"/>
            </a:endParaRPr>
          </a:p>
          <a:p>
            <a:pPr fontAlgn="auto">
              <a:spcAft>
                <a:spcPts val="0"/>
              </a:spcAft>
              <a:defRPr/>
            </a:pPr>
            <a:r>
              <a:rPr lang="en-US" sz="2600" dirty="0">
                <a:latin typeface="+mj-lt"/>
                <a:ea typeface="+mj-ea"/>
                <a:cs typeface="+mj-cs"/>
              </a:rPr>
              <a:t>Determination of Reserves – Life Insurance </a:t>
            </a:r>
            <a:r>
              <a:rPr lang="en-US" sz="2600" dirty="0" smtClean="0">
                <a:latin typeface="+mj-lt"/>
                <a:ea typeface="+mj-ea"/>
                <a:cs typeface="+mj-cs"/>
              </a:rPr>
              <a:t>Company</a:t>
            </a:r>
            <a:endParaRPr lang="en-US" sz="2600" dirty="0">
              <a:latin typeface="+mj-lt"/>
              <a:ea typeface="+mj-ea"/>
              <a:cs typeface="+mj-cs"/>
            </a:endParaRPr>
          </a:p>
        </p:txBody>
      </p:sp>
      <p:sp>
        <p:nvSpPr>
          <p:cNvPr id="7" name="Slide Number Placeholder 6"/>
          <p:cNvSpPr>
            <a:spLocks noGrp="1"/>
          </p:cNvSpPr>
          <p:nvPr>
            <p:ph type="sldNum" sz="quarter" idx="12"/>
          </p:nvPr>
        </p:nvSpPr>
        <p:spPr/>
        <p:txBody>
          <a:bodyPr/>
          <a:lstStyle/>
          <a:p>
            <a:pPr>
              <a:defRPr/>
            </a:pPr>
            <a:fld id="{6D6CC020-E97C-447A-9902-ABDCA40D305A}" type="slidenum">
              <a:rPr lang="en-US"/>
              <a:pPr>
                <a:defRPr/>
              </a:pPr>
              <a:t>35</a:t>
            </a:fld>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sz="3200" dirty="0" smtClean="0">
                <a:solidFill>
                  <a:schemeClr val="tx1">
                    <a:lumMod val="50000"/>
                  </a:schemeClr>
                </a:solidFill>
              </a:rPr>
              <a:t>Loss Deduction – Non-Life</a:t>
            </a:r>
            <a:endParaRPr lang="en-US" sz="3200" dirty="0">
              <a:solidFill>
                <a:schemeClr val="tx1">
                  <a:lumMod val="50000"/>
                </a:schemeClr>
              </a:solidFill>
            </a:endParaRPr>
          </a:p>
        </p:txBody>
      </p:sp>
      <p:sp>
        <p:nvSpPr>
          <p:cNvPr id="3" name="Content Placeholder 2"/>
          <p:cNvSpPr>
            <a:spLocks noGrp="1"/>
          </p:cNvSpPr>
          <p:nvPr>
            <p:ph idx="1"/>
          </p:nvPr>
        </p:nvSpPr>
        <p:spPr>
          <a:xfrm>
            <a:off x="518614" y="1295400"/>
            <a:ext cx="8396785" cy="5105400"/>
          </a:xfrm>
        </p:spPr>
        <p:txBody>
          <a:bodyPr/>
          <a:lstStyle/>
          <a:p>
            <a:pPr marL="227013" indent="-227013">
              <a:buClr>
                <a:schemeClr val="tx1">
                  <a:lumMod val="50000"/>
                </a:schemeClr>
              </a:buClr>
            </a:pPr>
            <a:r>
              <a:rPr lang="en-US" sz="2800" dirty="0" smtClean="0"/>
              <a:t>Prop. Reg. §1.953-6(e) - Computation of Reserves</a:t>
            </a:r>
          </a:p>
          <a:p>
            <a:pPr marL="227013" lvl="0" indent="-227013">
              <a:buClr>
                <a:schemeClr val="tx1">
                  <a:lumMod val="50000"/>
                </a:schemeClr>
              </a:buClr>
            </a:pPr>
            <a:r>
              <a:rPr lang="en-US" sz="2800" dirty="0" smtClean="0"/>
              <a:t>Discounted unpaid losses of a P&amp;C CFC</a:t>
            </a:r>
          </a:p>
          <a:p>
            <a:pPr lvl="1">
              <a:buClr>
                <a:schemeClr val="tx1">
                  <a:lumMod val="50000"/>
                </a:schemeClr>
              </a:buClr>
            </a:pPr>
            <a:r>
              <a:rPr lang="en-US" dirty="0" smtClean="0"/>
              <a:t>Determined under the rules of §846</a:t>
            </a:r>
          </a:p>
          <a:p>
            <a:pPr marL="1028700" lvl="2">
              <a:buClr>
                <a:schemeClr val="tx1">
                  <a:lumMod val="50000"/>
                </a:schemeClr>
              </a:buClr>
            </a:pPr>
            <a:r>
              <a:rPr lang="en-US" dirty="0" smtClean="0"/>
              <a:t>Interest rate - the “AFR” is the foreign currency rate of interest analogous to the applicable mid-tem rate as defined in §1274(d), but based on annual compounding</a:t>
            </a:r>
          </a:p>
          <a:p>
            <a:pPr marL="1374775" lvl="3">
              <a:buClr>
                <a:schemeClr val="tx1">
                  <a:lumMod val="50000"/>
                </a:schemeClr>
              </a:buClr>
            </a:pPr>
            <a:r>
              <a:rPr lang="en-US" sz="2200" dirty="0" smtClean="0"/>
              <a:t>Taxpayer must obtain yields of the highest grade of marketable obligations denominated in the currency of the country pursuant to the laws of which the CFC computes its reserves</a:t>
            </a:r>
          </a:p>
          <a:p>
            <a:pPr marL="227013" indent="-227013">
              <a:buClr>
                <a:schemeClr val="tx1">
                  <a:lumMod val="50000"/>
                </a:schemeClr>
              </a:buClr>
            </a:pPr>
            <a:r>
              <a:rPr lang="en-US" sz="2800" dirty="0" smtClean="0"/>
              <a:t>AFE – Reserves Determined in the same manner as 954(i)</a:t>
            </a:r>
          </a:p>
        </p:txBody>
      </p:sp>
      <p:sp>
        <p:nvSpPr>
          <p:cNvPr id="4" name="Slide Number Placeholder 3"/>
          <p:cNvSpPr>
            <a:spLocks noGrp="1"/>
          </p:cNvSpPr>
          <p:nvPr>
            <p:ph type="sldNum" sz="quarter" idx="12"/>
          </p:nvPr>
        </p:nvSpPr>
        <p:spPr/>
        <p:txBody>
          <a:bodyPr/>
          <a:lstStyle/>
          <a:p>
            <a:pPr>
              <a:defRPr/>
            </a:pPr>
            <a:fld id="{6E95C9E3-7D59-49D2-A56F-23FC80C38903}" type="slidenum">
              <a:rPr lang="en-US" smtClean="0"/>
              <a:pPr>
                <a:defRPr/>
              </a:pPr>
              <a:t>36</a:t>
            </a:fld>
            <a:endParaRPr 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buNone/>
              <a:defRPr/>
            </a:pPr>
            <a:r>
              <a:rPr lang="en-US" sz="3200" dirty="0" smtClean="0">
                <a:solidFill>
                  <a:schemeClr val="tx1">
                    <a:lumMod val="50000"/>
                  </a:schemeClr>
                </a:solidFill>
              </a:rPr>
              <a:t>Reserve Deduction – Life</a:t>
            </a:r>
            <a:endParaRPr lang="en-US" sz="3200" dirty="0">
              <a:solidFill>
                <a:schemeClr val="tx1">
                  <a:lumMod val="50000"/>
                </a:schemeClr>
              </a:solidFill>
            </a:endParaRPr>
          </a:p>
        </p:txBody>
      </p:sp>
      <p:sp>
        <p:nvSpPr>
          <p:cNvPr id="3" name="Content Placeholder 2"/>
          <p:cNvSpPr>
            <a:spLocks noGrp="1"/>
          </p:cNvSpPr>
          <p:nvPr>
            <p:ph idx="1"/>
          </p:nvPr>
        </p:nvSpPr>
        <p:spPr>
          <a:xfrm>
            <a:off x="457200" y="1133475"/>
            <a:ext cx="8229600" cy="5257800"/>
          </a:xfrm>
        </p:spPr>
        <p:txBody>
          <a:bodyPr/>
          <a:lstStyle/>
          <a:p>
            <a:pPr lvl="0">
              <a:buClr>
                <a:schemeClr val="tx1">
                  <a:lumMod val="50000"/>
                </a:schemeClr>
              </a:buClr>
            </a:pPr>
            <a:r>
              <a:rPr lang="en-US" sz="2400" dirty="0" smtClean="0"/>
              <a:t>Definition of Life Insurance and Annuity Contract</a:t>
            </a:r>
          </a:p>
          <a:p>
            <a:pPr lvl="1">
              <a:buClr>
                <a:schemeClr val="tx1">
                  <a:lumMod val="50000"/>
                </a:schemeClr>
              </a:buClr>
            </a:pPr>
            <a:r>
              <a:rPr lang="en-US" sz="2400" dirty="0" smtClean="0"/>
              <a:t>Prop. Reg. §1.953-6(a)(2) and (3) reserves on whether §7702 and §817 must be complied with for a contract to be treated as a life insurance or annuity contract</a:t>
            </a:r>
          </a:p>
          <a:p>
            <a:pPr lvl="1">
              <a:buClr>
                <a:schemeClr val="tx1">
                  <a:lumMod val="50000"/>
                </a:schemeClr>
              </a:buClr>
            </a:pPr>
            <a:r>
              <a:rPr lang="en-US" sz="2400" dirty="0" smtClean="0"/>
              <a:t>The preamble provides that whether §72(s) applies has also been reserved</a:t>
            </a:r>
          </a:p>
          <a:p>
            <a:pPr lvl="1">
              <a:buClr>
                <a:schemeClr val="tx1">
                  <a:lumMod val="50000"/>
                </a:schemeClr>
              </a:buClr>
            </a:pPr>
            <a:r>
              <a:rPr lang="en-US" sz="2400" dirty="0" smtClean="0"/>
              <a:t>If the contract is not a life insurance or annuity contract, then the CFC may only claim a reserve to the extent of the cash surrender value</a:t>
            </a:r>
          </a:p>
          <a:p>
            <a:pPr>
              <a:buClr>
                <a:schemeClr val="tx1">
                  <a:lumMod val="50000"/>
                </a:schemeClr>
              </a:buClr>
            </a:pPr>
            <a:r>
              <a:rPr lang="en-US" sz="2400" dirty="0" smtClean="0"/>
              <a:t>AFE – Made without regard to 72(s), 101(f), 817(h) and 7702</a:t>
            </a:r>
          </a:p>
          <a:p>
            <a:pPr marL="1374775" lvl="1">
              <a:buClr>
                <a:schemeClr val="tx1">
                  <a:lumMod val="50000"/>
                </a:schemeClr>
              </a:buClr>
            </a:pPr>
            <a:r>
              <a:rPr lang="en-US" sz="2000" dirty="0" smtClean="0"/>
              <a:t>Regulated as life insurance in the QIC or branch home country</a:t>
            </a:r>
          </a:p>
          <a:p>
            <a:pPr marL="1374775" lvl="1">
              <a:buClr>
                <a:schemeClr val="tx1">
                  <a:lumMod val="50000"/>
                </a:schemeClr>
              </a:buClr>
            </a:pPr>
            <a:r>
              <a:rPr lang="en-US" sz="2000" dirty="0" smtClean="0"/>
              <a:t>No US policyholder, insurance annuitant or beneficiary</a:t>
            </a:r>
            <a:endParaRPr lang="en-US" sz="2000" dirty="0"/>
          </a:p>
        </p:txBody>
      </p:sp>
      <p:sp>
        <p:nvSpPr>
          <p:cNvPr id="4" name="Slide Number Placeholder 3"/>
          <p:cNvSpPr>
            <a:spLocks noGrp="1"/>
          </p:cNvSpPr>
          <p:nvPr>
            <p:ph type="sldNum" sz="quarter" idx="12"/>
          </p:nvPr>
        </p:nvSpPr>
        <p:spPr/>
        <p:txBody>
          <a:bodyPr/>
          <a:lstStyle/>
          <a:p>
            <a:pPr>
              <a:defRPr/>
            </a:pPr>
            <a:fld id="{6E95C9E3-7D59-49D2-A56F-23FC80C38903}" type="slidenum">
              <a:rPr lang="en-US" smtClean="0"/>
              <a:pPr>
                <a:defRPr/>
              </a:pPr>
              <a:t>37</a:t>
            </a:fld>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r>
              <a:rPr lang="en-US" sz="3200" dirty="0" smtClean="0">
                <a:solidFill>
                  <a:schemeClr val="tx1">
                    <a:lumMod val="50000"/>
                  </a:schemeClr>
                </a:solidFill>
              </a:rPr>
              <a:t>Reserve Deduction – Life</a:t>
            </a:r>
          </a:p>
        </p:txBody>
      </p:sp>
      <p:sp>
        <p:nvSpPr>
          <p:cNvPr id="3" name="Subtitle 2"/>
          <p:cNvSpPr>
            <a:spLocks noGrp="1"/>
          </p:cNvSpPr>
          <p:nvPr>
            <p:ph idx="1"/>
          </p:nvPr>
        </p:nvSpPr>
        <p:spPr>
          <a:xfrm>
            <a:off x="545910" y="1081585"/>
            <a:ext cx="8355842" cy="5029200"/>
          </a:xfrm>
        </p:spPr>
        <p:txBody>
          <a:bodyPr>
            <a:normAutofit fontScale="77500" lnSpcReduction="20000"/>
          </a:bodyPr>
          <a:lstStyle/>
          <a:p>
            <a:pPr lvl="0">
              <a:buClr>
                <a:schemeClr val="tx1">
                  <a:lumMod val="50000"/>
                </a:schemeClr>
              </a:buClr>
            </a:pPr>
            <a:r>
              <a:rPr lang="en-US" dirty="0" smtClean="0"/>
              <a:t>Prop. Reg. §1.953-6(e) - Computation of Reserves</a:t>
            </a:r>
          </a:p>
          <a:p>
            <a:pPr lvl="0">
              <a:buClr>
                <a:schemeClr val="tx1">
                  <a:lumMod val="50000"/>
                </a:schemeClr>
              </a:buClr>
            </a:pPr>
            <a:r>
              <a:rPr lang="en-US" dirty="0" smtClean="0"/>
              <a:t>Life Insurance Reserves - Determined under §807</a:t>
            </a:r>
          </a:p>
          <a:p>
            <a:pPr lvl="1">
              <a:buClr>
                <a:schemeClr val="tx1">
                  <a:lumMod val="50000"/>
                </a:schemeClr>
              </a:buClr>
            </a:pPr>
            <a:r>
              <a:rPr lang="en-US" dirty="0" smtClean="0"/>
              <a:t>Compute reserves using CRVM, but apply foreign interest rates </a:t>
            </a:r>
          </a:p>
          <a:p>
            <a:pPr lvl="2">
              <a:buClr>
                <a:schemeClr val="tx1">
                  <a:lumMod val="50000"/>
                </a:schemeClr>
              </a:buClr>
            </a:pPr>
            <a:r>
              <a:rPr lang="en-US" dirty="0" smtClean="0"/>
              <a:t>The CFC must complete those portions of the annual statement prescribed by the NAIC which are necessary to make the determination and computation of reserves</a:t>
            </a:r>
          </a:p>
          <a:p>
            <a:pPr lvl="2">
              <a:buClr>
                <a:schemeClr val="tx1">
                  <a:lumMod val="50000"/>
                </a:schemeClr>
              </a:buClr>
            </a:pPr>
            <a:r>
              <a:rPr lang="en-US" dirty="0" smtClean="0"/>
              <a:t>“prevailing State assumed interest rate” is the highest assumed interest rate allowed to be used to compute life insurance reserves for contracts under the laws where the CFC does business</a:t>
            </a:r>
          </a:p>
          <a:p>
            <a:pPr lvl="2">
              <a:buClr>
                <a:schemeClr val="tx1">
                  <a:lumMod val="50000"/>
                </a:schemeClr>
              </a:buClr>
            </a:pPr>
            <a:r>
              <a:rPr lang="en-US" dirty="0" smtClean="0"/>
              <a:t>Use a local AFR equivalent, as explained on the prior slide</a:t>
            </a:r>
          </a:p>
          <a:p>
            <a:pPr lvl="1">
              <a:buClr>
                <a:schemeClr val="tx1">
                  <a:lumMod val="50000"/>
                </a:schemeClr>
              </a:buClr>
            </a:pPr>
            <a:r>
              <a:rPr lang="en-US" dirty="0" smtClean="0"/>
              <a:t>Apply §807(e)(4) reserving rules for qualified foreign contracts, which are contracts insuring home country risk, unless the CFC is incorporated in Canada or Mexico</a:t>
            </a:r>
          </a:p>
          <a:p>
            <a:pPr lvl="1">
              <a:buClr>
                <a:schemeClr val="tx1">
                  <a:lumMod val="50000"/>
                </a:schemeClr>
              </a:buClr>
            </a:pPr>
            <a:r>
              <a:rPr lang="en-US" dirty="0" smtClean="0"/>
              <a:t>Reserves shall not be less than the minimum reserve required by the CFCs home country </a:t>
            </a:r>
          </a:p>
          <a:p>
            <a:pPr lvl="1">
              <a:buClr>
                <a:schemeClr val="tx1">
                  <a:lumMod val="50000"/>
                </a:schemeClr>
              </a:buClr>
            </a:pPr>
            <a:r>
              <a:rPr lang="en-US" dirty="0" smtClean="0"/>
              <a:t>Reserves limited to those actually held by the CFC</a:t>
            </a:r>
          </a:p>
          <a:p>
            <a:pPr lvl="1">
              <a:buClr>
                <a:schemeClr val="tx1">
                  <a:lumMod val="50000"/>
                </a:schemeClr>
              </a:buClr>
              <a:buNone/>
            </a:pPr>
            <a:endParaRPr lang="en-US" dirty="0" smtClean="0"/>
          </a:p>
          <a:p>
            <a:pPr>
              <a:buClr>
                <a:schemeClr val="tx1">
                  <a:lumMod val="50000"/>
                </a:schemeClr>
              </a:buClr>
            </a:pPr>
            <a:r>
              <a:rPr lang="en-US" dirty="0" smtClean="0"/>
              <a:t>AFE – Reserves Determined in the same manner as 954(i)</a:t>
            </a:r>
          </a:p>
        </p:txBody>
      </p:sp>
      <p:sp>
        <p:nvSpPr>
          <p:cNvPr id="4" name="Slide Number Placeholder 3"/>
          <p:cNvSpPr>
            <a:spLocks noGrp="1"/>
          </p:cNvSpPr>
          <p:nvPr>
            <p:ph type="sldNum" sz="quarter" idx="12"/>
          </p:nvPr>
        </p:nvSpPr>
        <p:spPr/>
        <p:txBody>
          <a:bodyPr/>
          <a:lstStyle/>
          <a:p>
            <a:pPr>
              <a:defRPr/>
            </a:pPr>
            <a:fld id="{B406AAAB-5D30-4BDD-9574-F9197DFD8CB1}" type="slidenum">
              <a:rPr lang="en-US" smtClean="0"/>
              <a:pPr>
                <a:defRPr/>
              </a:pPr>
              <a:t>38</a:t>
            </a:fld>
            <a:endParaRPr 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r>
              <a:rPr lang="en-US" sz="3200" dirty="0" smtClean="0">
                <a:solidFill>
                  <a:schemeClr val="tx1">
                    <a:lumMod val="50000"/>
                  </a:schemeClr>
                </a:solidFill>
              </a:rPr>
              <a:t>Proposed Regulations</a:t>
            </a:r>
            <a:br>
              <a:rPr lang="en-US" sz="3200" dirty="0" smtClean="0">
                <a:solidFill>
                  <a:schemeClr val="tx1">
                    <a:lumMod val="50000"/>
                  </a:schemeClr>
                </a:solidFill>
              </a:rPr>
            </a:br>
            <a:r>
              <a:rPr lang="en-US" sz="3200" dirty="0" smtClean="0">
                <a:solidFill>
                  <a:schemeClr val="tx1">
                    <a:lumMod val="50000"/>
                  </a:schemeClr>
                </a:solidFill>
              </a:rPr>
              <a:t>Expense Apportionment</a:t>
            </a:r>
          </a:p>
        </p:txBody>
      </p:sp>
      <p:sp>
        <p:nvSpPr>
          <p:cNvPr id="3" name="Subtitle 2"/>
          <p:cNvSpPr>
            <a:spLocks noGrp="1"/>
          </p:cNvSpPr>
          <p:nvPr>
            <p:ph idx="1"/>
          </p:nvPr>
        </p:nvSpPr>
        <p:spPr>
          <a:xfrm>
            <a:off x="457200" y="1524000"/>
            <a:ext cx="8229600" cy="4876800"/>
          </a:xfrm>
        </p:spPr>
        <p:txBody>
          <a:bodyPr>
            <a:normAutofit/>
          </a:bodyPr>
          <a:lstStyle/>
          <a:p>
            <a:pPr lvl="0">
              <a:buClr>
                <a:schemeClr val="tx1">
                  <a:lumMod val="50000"/>
                </a:schemeClr>
              </a:buClr>
            </a:pPr>
            <a:r>
              <a:rPr lang="en-US" dirty="0" smtClean="0"/>
              <a:t>Allocation and apportionment of Expenses</a:t>
            </a:r>
          </a:p>
          <a:p>
            <a:pPr lvl="1">
              <a:buClr>
                <a:schemeClr val="tx1">
                  <a:lumMod val="50000"/>
                </a:schemeClr>
              </a:buClr>
            </a:pPr>
            <a:r>
              <a:rPr lang="en-US" dirty="0" smtClean="0"/>
              <a:t>Expenses must first be allocated and apportioned between SCI and non-SCI - Prop. Reg. §1.953-5</a:t>
            </a:r>
          </a:p>
          <a:p>
            <a:pPr lvl="1">
              <a:buClr>
                <a:schemeClr val="tx1">
                  <a:lumMod val="50000"/>
                </a:schemeClr>
              </a:buClr>
            </a:pPr>
            <a:r>
              <a:rPr lang="en-US" dirty="0" smtClean="0"/>
              <a:t>Amounts allocated and apportioned to SCI must further be allocated and apportioned between premium and investment income P</a:t>
            </a:r>
          </a:p>
          <a:p>
            <a:pPr lvl="2">
              <a:buClr>
                <a:schemeClr val="tx1">
                  <a:lumMod val="50000"/>
                </a:schemeClr>
              </a:buClr>
            </a:pPr>
            <a:r>
              <a:rPr lang="en-US" dirty="0" smtClean="0"/>
              <a:t>Prop. Reg. §1.953-5(c)(1)</a:t>
            </a:r>
          </a:p>
          <a:p>
            <a:pPr lvl="1">
              <a:buClr>
                <a:schemeClr val="tx1">
                  <a:lumMod val="50000"/>
                </a:schemeClr>
              </a:buClr>
            </a:pPr>
            <a:r>
              <a:rPr lang="en-US" dirty="0" smtClean="0"/>
              <a:t>Apply general §861 principles</a:t>
            </a:r>
          </a:p>
          <a:p>
            <a:pPr lvl="2">
              <a:buClr>
                <a:schemeClr val="tx1">
                  <a:lumMod val="50000"/>
                </a:schemeClr>
              </a:buClr>
            </a:pPr>
            <a:r>
              <a:rPr lang="en-US" dirty="0" smtClean="0"/>
              <a:t>Medical exam expenses are directly allocable to premium income</a:t>
            </a:r>
          </a:p>
          <a:p>
            <a:pPr lvl="2">
              <a:buClr>
                <a:schemeClr val="tx1">
                  <a:lumMod val="50000"/>
                </a:schemeClr>
              </a:buClr>
            </a:pPr>
            <a:r>
              <a:rPr lang="en-US" dirty="0" smtClean="0"/>
              <a:t>Investment department expenses are directly allocable to investment income</a:t>
            </a:r>
          </a:p>
          <a:p>
            <a:endParaRPr lang="en-US" dirty="0"/>
          </a:p>
        </p:txBody>
      </p:sp>
      <p:sp>
        <p:nvSpPr>
          <p:cNvPr id="4" name="Slide Number Placeholder 3"/>
          <p:cNvSpPr>
            <a:spLocks noGrp="1"/>
          </p:cNvSpPr>
          <p:nvPr>
            <p:ph type="sldNum" sz="quarter" idx="12"/>
          </p:nvPr>
        </p:nvSpPr>
        <p:spPr/>
        <p:txBody>
          <a:bodyPr/>
          <a:lstStyle/>
          <a:p>
            <a:pPr>
              <a:defRPr/>
            </a:pPr>
            <a:fld id="{3FFF4E48-21B4-49E7-B088-0E04D24847BE}" type="slidenum">
              <a:rPr lang="en-US" smtClean="0"/>
              <a:pPr>
                <a:defRPr/>
              </a:pPr>
              <a:t>39</a:t>
            </a:fld>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76262" y="228599"/>
            <a:ext cx="7989887" cy="6054213"/>
          </a:xfrm>
          <a:ln>
            <a:noFill/>
          </a:ln>
        </p:spPr>
        <p:txBody>
          <a:bodyPr/>
          <a:lstStyle/>
          <a:p>
            <a:pPr>
              <a:tabLst>
                <a:tab pos="633413" algn="l"/>
              </a:tabLst>
            </a:pPr>
            <a:r>
              <a:rPr lang="en-US" dirty="0" smtClean="0">
                <a:solidFill>
                  <a:schemeClr val="tx1"/>
                </a:solidFill>
              </a:rPr>
              <a:t>But we will focus on exceptions to this general rule.</a:t>
            </a:r>
            <a:br>
              <a:rPr lang="en-US" dirty="0" smtClean="0">
                <a:solidFill>
                  <a:schemeClr val="tx1"/>
                </a:solidFill>
              </a:rPr>
            </a:br>
            <a:r>
              <a:rPr lang="en-US" dirty="0" smtClean="0">
                <a:solidFill>
                  <a:schemeClr val="tx1"/>
                </a:solidFill>
              </a:rPr>
              <a:t/>
            </a:r>
            <a:br>
              <a:rPr lang="en-US" dirty="0" smtClean="0">
                <a:solidFill>
                  <a:schemeClr val="tx1"/>
                </a:solidFill>
              </a:rPr>
            </a:br>
            <a:r>
              <a:rPr lang="en-US" dirty="0" smtClean="0">
                <a:solidFill>
                  <a:schemeClr val="tx1"/>
                </a:solidFill>
              </a:rPr>
              <a:t/>
            </a:r>
            <a:br>
              <a:rPr lang="en-US" dirty="0" smtClean="0">
                <a:solidFill>
                  <a:schemeClr val="tx1"/>
                </a:solidFill>
              </a:rPr>
            </a:br>
            <a:r>
              <a:rPr lang="en-US" dirty="0" smtClean="0">
                <a:solidFill>
                  <a:schemeClr val="tx1"/>
                </a:solidFill>
              </a:rPr>
              <a:t/>
            </a:r>
            <a:br>
              <a:rPr lang="en-US" dirty="0" smtClean="0">
                <a:solidFill>
                  <a:schemeClr val="tx1"/>
                </a:solidFill>
              </a:rPr>
            </a:br>
            <a:r>
              <a:rPr lang="en-US" dirty="0" smtClean="0">
                <a:solidFill>
                  <a:schemeClr val="tx1"/>
                </a:solidFill>
              </a:rPr>
              <a:t>	---  The Subpart F, CFC regime</a:t>
            </a:r>
            <a:br>
              <a:rPr lang="en-US" dirty="0" smtClean="0">
                <a:solidFill>
                  <a:schemeClr val="tx1"/>
                </a:solidFill>
              </a:rPr>
            </a:br>
            <a:r>
              <a:rPr lang="en-US" dirty="0" smtClean="0">
                <a:solidFill>
                  <a:schemeClr val="tx1"/>
                </a:solidFill>
              </a:rPr>
              <a:t/>
            </a:r>
            <a:br>
              <a:rPr lang="en-US" dirty="0" smtClean="0">
                <a:solidFill>
                  <a:schemeClr val="tx1"/>
                </a:solidFill>
              </a:rPr>
            </a:br>
            <a:r>
              <a:rPr lang="en-US" dirty="0" smtClean="0">
                <a:solidFill>
                  <a:schemeClr val="tx1"/>
                </a:solidFill>
              </a:rPr>
              <a:t>	---  Passive Foreign Investment Company regime</a:t>
            </a:r>
            <a:br>
              <a:rPr lang="en-US" dirty="0" smtClean="0">
                <a:solidFill>
                  <a:schemeClr val="tx1"/>
                </a:solidFill>
              </a:rPr>
            </a:br>
            <a:r>
              <a:rPr lang="en-US" dirty="0" smtClean="0">
                <a:solidFill>
                  <a:schemeClr val="tx1"/>
                </a:solidFill>
              </a:rPr>
              <a:t/>
            </a:r>
            <a:br>
              <a:rPr lang="en-US" dirty="0" smtClean="0">
                <a:solidFill>
                  <a:schemeClr val="tx1"/>
                </a:solidFill>
              </a:rPr>
            </a:br>
            <a:r>
              <a:rPr lang="en-US" dirty="0" smtClean="0">
                <a:solidFill>
                  <a:schemeClr val="tx1"/>
                </a:solidFill>
              </a:rPr>
              <a:t/>
            </a:r>
            <a:br>
              <a:rPr lang="en-US" dirty="0" smtClean="0">
                <a:solidFill>
                  <a:schemeClr val="tx1"/>
                </a:solidFill>
              </a:rPr>
            </a:br>
            <a:r>
              <a:rPr lang="en-US" dirty="0" smtClean="0">
                <a:solidFill>
                  <a:schemeClr val="tx1"/>
                </a:solidFill>
              </a:rPr>
              <a:t>N.B. Foreign personal holding company rules repealed by the American Job Creation Act of 2004.</a:t>
            </a:r>
            <a:endParaRPr lang="en-US" dirty="0">
              <a:solidFill>
                <a:schemeClr val="tx1"/>
              </a:solidFill>
            </a:endParaRPr>
          </a:p>
        </p:txBody>
      </p:sp>
      <p:sp>
        <p:nvSpPr>
          <p:cNvPr id="3" name="Slide Number Placeholder 2"/>
          <p:cNvSpPr>
            <a:spLocks noGrp="1"/>
          </p:cNvSpPr>
          <p:nvPr>
            <p:ph type="sldNum" sz="quarter" idx="12"/>
          </p:nvPr>
        </p:nvSpPr>
        <p:spPr/>
        <p:txBody>
          <a:bodyPr/>
          <a:lstStyle/>
          <a:p>
            <a:fld id="{626BF80B-33B5-4627-8985-D9082B3086CC}" type="slidenum">
              <a:rPr lang="en-US" smtClean="0"/>
              <a:pPr/>
              <a:t>4</a:t>
            </a:fld>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304800" y="274638"/>
            <a:ext cx="8610600" cy="1143000"/>
          </a:xfrm>
        </p:spPr>
        <p:txBody>
          <a:bodyPr/>
          <a:lstStyle/>
          <a:p>
            <a:pPr lvl="0"/>
            <a:r>
              <a:rPr lang="en-US" sz="3200" dirty="0" smtClean="0">
                <a:solidFill>
                  <a:schemeClr val="tx1">
                    <a:lumMod val="50000"/>
                  </a:schemeClr>
                </a:solidFill>
              </a:rPr>
              <a:t>Proposed Regulations</a:t>
            </a:r>
            <a:br>
              <a:rPr lang="en-US" sz="3200" dirty="0" smtClean="0">
                <a:solidFill>
                  <a:schemeClr val="tx1">
                    <a:lumMod val="50000"/>
                  </a:schemeClr>
                </a:solidFill>
              </a:rPr>
            </a:br>
            <a:r>
              <a:rPr lang="en-US" sz="3200" dirty="0" smtClean="0">
                <a:solidFill>
                  <a:schemeClr val="tx1">
                    <a:lumMod val="50000"/>
                  </a:schemeClr>
                </a:solidFill>
              </a:rPr>
              <a:t>Apportionment of Reserves and Losses</a:t>
            </a:r>
          </a:p>
        </p:txBody>
      </p:sp>
      <p:sp>
        <p:nvSpPr>
          <p:cNvPr id="3" name="Subtitle 2"/>
          <p:cNvSpPr>
            <a:spLocks noGrp="1"/>
          </p:cNvSpPr>
          <p:nvPr>
            <p:ph idx="1"/>
          </p:nvPr>
        </p:nvSpPr>
        <p:spPr/>
        <p:txBody>
          <a:bodyPr>
            <a:normAutofit fontScale="92500"/>
          </a:bodyPr>
          <a:lstStyle/>
          <a:p>
            <a:pPr lvl="0">
              <a:buClr>
                <a:schemeClr val="tx1">
                  <a:lumMod val="50000"/>
                </a:schemeClr>
              </a:buClr>
            </a:pPr>
            <a:r>
              <a:rPr lang="en-US" dirty="0" smtClean="0"/>
              <a:t>Prop. Reg. §1.953-5(c)(3)</a:t>
            </a:r>
          </a:p>
          <a:p>
            <a:pPr lvl="0">
              <a:buClr>
                <a:schemeClr val="tx1">
                  <a:lumMod val="50000"/>
                </a:schemeClr>
              </a:buClr>
            </a:pPr>
            <a:r>
              <a:rPr lang="en-US" dirty="0" smtClean="0"/>
              <a:t>Reserves and losses apportioned to investment income</a:t>
            </a:r>
          </a:p>
          <a:p>
            <a:pPr lvl="1">
              <a:buClr>
                <a:schemeClr val="tx1">
                  <a:lumMod val="50000"/>
                </a:schemeClr>
              </a:buClr>
            </a:pPr>
            <a:r>
              <a:rPr lang="en-US" dirty="0" smtClean="0"/>
              <a:t>Investment income required to fund current year loss</a:t>
            </a:r>
          </a:p>
          <a:p>
            <a:pPr lvl="2">
              <a:buClr>
                <a:schemeClr val="tx1">
                  <a:lumMod val="50000"/>
                </a:schemeClr>
              </a:buClr>
            </a:pPr>
            <a:r>
              <a:rPr lang="en-US" dirty="0" smtClean="0"/>
              <a:t>Current year loss, less (current year loss / (1+ half of the required interest rate))</a:t>
            </a:r>
          </a:p>
          <a:p>
            <a:pPr lvl="1">
              <a:buClr>
                <a:schemeClr val="tx1">
                  <a:lumMod val="50000"/>
                </a:schemeClr>
              </a:buClr>
            </a:pPr>
            <a:r>
              <a:rPr lang="en-US" dirty="0" smtClean="0"/>
              <a:t>Investment income portion of current year premiums added to reserves</a:t>
            </a:r>
          </a:p>
          <a:p>
            <a:pPr lvl="2">
              <a:buClr>
                <a:schemeClr val="tx1">
                  <a:lumMod val="50000"/>
                </a:schemeClr>
              </a:buClr>
            </a:pPr>
            <a:r>
              <a:rPr lang="en-US" dirty="0" smtClean="0"/>
              <a:t>Current year premiums added to reserve * (half of the required interest rate) = “A”</a:t>
            </a:r>
          </a:p>
          <a:p>
            <a:pPr lvl="1">
              <a:buClr>
                <a:schemeClr val="tx1">
                  <a:lumMod val="50000"/>
                </a:schemeClr>
              </a:buClr>
            </a:pPr>
            <a:r>
              <a:rPr lang="en-US" dirty="0" smtClean="0"/>
              <a:t>Interest on prior year end reserves that exist at the end of the year</a:t>
            </a:r>
          </a:p>
          <a:p>
            <a:pPr lvl="2">
              <a:buClr>
                <a:schemeClr val="tx1">
                  <a:lumMod val="50000"/>
                </a:schemeClr>
              </a:buClr>
            </a:pPr>
            <a:r>
              <a:rPr lang="en-US" dirty="0" smtClean="0"/>
              <a:t>Year end reserve, less (current year premium less “A”) = “B”</a:t>
            </a:r>
          </a:p>
          <a:p>
            <a:pPr lvl="2">
              <a:buClr>
                <a:schemeClr val="tx1">
                  <a:lumMod val="50000"/>
                </a:schemeClr>
              </a:buClr>
            </a:pPr>
            <a:r>
              <a:rPr lang="en-US" dirty="0" smtClean="0"/>
              <a:t>“B” less (“B”/ (1+ the required interest rate))</a:t>
            </a:r>
          </a:p>
        </p:txBody>
      </p:sp>
      <p:sp>
        <p:nvSpPr>
          <p:cNvPr id="4" name="Slide Number Placeholder 3"/>
          <p:cNvSpPr>
            <a:spLocks noGrp="1"/>
          </p:cNvSpPr>
          <p:nvPr>
            <p:ph type="sldNum" sz="quarter" idx="12"/>
          </p:nvPr>
        </p:nvSpPr>
        <p:spPr/>
        <p:txBody>
          <a:bodyPr/>
          <a:lstStyle/>
          <a:p>
            <a:pPr>
              <a:defRPr/>
            </a:pPr>
            <a:fld id="{AAAEB108-4372-4573-AD70-2E0A21BF5DC0}" type="slidenum">
              <a:rPr lang="en-US" smtClean="0"/>
              <a:pPr>
                <a:defRPr/>
              </a:pPr>
              <a:t>40</a:t>
            </a:fld>
            <a:endParaRPr 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sz="3200" dirty="0" smtClean="0">
                <a:solidFill>
                  <a:schemeClr val="tx1">
                    <a:lumMod val="50000"/>
                  </a:schemeClr>
                </a:solidFill>
              </a:rPr>
              <a:t>Proposed Regulations</a:t>
            </a:r>
            <a:br>
              <a:rPr lang="en-US" sz="3200" dirty="0" smtClean="0">
                <a:solidFill>
                  <a:schemeClr val="tx1">
                    <a:lumMod val="50000"/>
                  </a:schemeClr>
                </a:solidFill>
              </a:rPr>
            </a:br>
            <a:r>
              <a:rPr lang="en-US" sz="3200" dirty="0" smtClean="0">
                <a:solidFill>
                  <a:schemeClr val="tx1">
                    <a:lumMod val="50000"/>
                  </a:schemeClr>
                </a:solidFill>
              </a:rPr>
              <a:t>Apportion Insurance Related Costs</a:t>
            </a:r>
            <a:endParaRPr lang="en-US" sz="3200" dirty="0">
              <a:solidFill>
                <a:schemeClr val="tx1">
                  <a:lumMod val="50000"/>
                </a:schemeClr>
              </a:solidFill>
            </a:endParaRPr>
          </a:p>
        </p:txBody>
      </p:sp>
      <p:sp>
        <p:nvSpPr>
          <p:cNvPr id="3" name="Content Placeholder 2"/>
          <p:cNvSpPr>
            <a:spLocks noGrp="1"/>
          </p:cNvSpPr>
          <p:nvPr>
            <p:ph idx="1"/>
          </p:nvPr>
        </p:nvSpPr>
        <p:spPr/>
        <p:txBody>
          <a:bodyPr/>
          <a:lstStyle/>
          <a:p>
            <a:pPr lvl="0">
              <a:buClr>
                <a:schemeClr val="tx1">
                  <a:lumMod val="50000"/>
                </a:schemeClr>
              </a:buClr>
            </a:pPr>
            <a:r>
              <a:rPr lang="en-US" sz="2400" dirty="0" smtClean="0"/>
              <a:t>Policyholder dividends - apportion to investment income based on the following fraction:</a:t>
            </a:r>
          </a:p>
          <a:p>
            <a:pPr lvl="0"/>
            <a:endParaRPr lang="en-US" sz="800" dirty="0" smtClean="0"/>
          </a:p>
          <a:p>
            <a:pPr lvl="0" algn="ctr">
              <a:buNone/>
            </a:pPr>
            <a:r>
              <a:rPr lang="en-US" sz="2400" u="sng" dirty="0" smtClean="0"/>
              <a:t>SCI gross investment income less allocated reserves and losses</a:t>
            </a:r>
          </a:p>
          <a:p>
            <a:pPr lvl="1" algn="ctr">
              <a:buNone/>
            </a:pPr>
            <a:r>
              <a:rPr lang="en-US" sz="2400" dirty="0" smtClean="0"/>
              <a:t>SCI gross income less increase in reserves and losses</a:t>
            </a:r>
          </a:p>
          <a:p>
            <a:pPr lvl="1" algn="ctr">
              <a:buNone/>
            </a:pPr>
            <a:endParaRPr lang="en-US" sz="2400" dirty="0" smtClean="0"/>
          </a:p>
          <a:p>
            <a:pPr lvl="0">
              <a:buClr>
                <a:schemeClr val="tx1">
                  <a:lumMod val="50000"/>
                </a:schemeClr>
              </a:buClr>
            </a:pPr>
            <a:r>
              <a:rPr lang="en-US" sz="2400" dirty="0" smtClean="0"/>
              <a:t>Policy acquisition costs and other §848(c)(2) deductions - apportion to investment income based on the following fraction:</a:t>
            </a:r>
          </a:p>
          <a:p>
            <a:pPr lvl="1" algn="ctr">
              <a:buNone/>
            </a:pPr>
            <a:r>
              <a:rPr lang="en-US" sz="2400" u="sng" dirty="0" smtClean="0"/>
              <a:t>gross investment income less allocated reserves</a:t>
            </a:r>
          </a:p>
          <a:p>
            <a:pPr lvl="1" algn="ctr">
              <a:buNone/>
            </a:pPr>
            <a:r>
              <a:rPr lang="en-US" sz="2400" dirty="0" smtClean="0"/>
              <a:t>SCI premium income plus the numerator</a:t>
            </a:r>
          </a:p>
        </p:txBody>
      </p:sp>
      <p:sp>
        <p:nvSpPr>
          <p:cNvPr id="4" name="Slide Number Placeholder 3"/>
          <p:cNvSpPr>
            <a:spLocks noGrp="1"/>
          </p:cNvSpPr>
          <p:nvPr>
            <p:ph type="sldNum" sz="quarter" idx="12"/>
          </p:nvPr>
        </p:nvSpPr>
        <p:spPr/>
        <p:txBody>
          <a:bodyPr/>
          <a:lstStyle/>
          <a:p>
            <a:pPr>
              <a:defRPr/>
            </a:pPr>
            <a:fld id="{6E95C9E3-7D59-49D2-A56F-23FC80C38903}" type="slidenum">
              <a:rPr lang="en-US" smtClean="0"/>
              <a:pPr>
                <a:defRPr/>
              </a:pPr>
              <a:t>41</a:t>
            </a:fld>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solidFill>
                  <a:schemeClr val="tx1">
                    <a:lumMod val="50000"/>
                  </a:schemeClr>
                </a:solidFill>
              </a:rPr>
              <a:t>Proposed Regulations</a:t>
            </a:r>
            <a:br>
              <a:rPr lang="en-US" sz="3200" dirty="0" smtClean="0">
                <a:solidFill>
                  <a:schemeClr val="tx1">
                    <a:lumMod val="50000"/>
                  </a:schemeClr>
                </a:solidFill>
              </a:rPr>
            </a:br>
            <a:r>
              <a:rPr lang="en-US" sz="3200" dirty="0" smtClean="0">
                <a:solidFill>
                  <a:schemeClr val="tx1">
                    <a:lumMod val="50000"/>
                  </a:schemeClr>
                </a:solidFill>
              </a:rPr>
              <a:t>Expense Apportionment</a:t>
            </a:r>
            <a:endParaRPr lang="en-US" sz="3200" dirty="0">
              <a:solidFill>
                <a:schemeClr val="tx1">
                  <a:lumMod val="50000"/>
                </a:schemeClr>
              </a:solidFill>
            </a:endParaRPr>
          </a:p>
        </p:txBody>
      </p:sp>
      <p:sp>
        <p:nvSpPr>
          <p:cNvPr id="3" name="Content Placeholder 2"/>
          <p:cNvSpPr>
            <a:spLocks noGrp="1"/>
          </p:cNvSpPr>
          <p:nvPr>
            <p:ph idx="1"/>
          </p:nvPr>
        </p:nvSpPr>
        <p:spPr>
          <a:xfrm>
            <a:off x="457200" y="1600200"/>
            <a:ext cx="8229600" cy="4525963"/>
          </a:xfrm>
        </p:spPr>
        <p:txBody>
          <a:bodyPr/>
          <a:lstStyle/>
          <a:p>
            <a:pPr lvl="0">
              <a:buClr>
                <a:schemeClr val="tx1">
                  <a:lumMod val="50000"/>
                </a:schemeClr>
              </a:buClr>
            </a:pPr>
            <a:r>
              <a:rPr lang="en-US" sz="2400" dirty="0" smtClean="0"/>
              <a:t>Alternative method for life insurance CFCs – Amount apportioned to investment income is the §812(b)(2)(A) required interest on §807(c) reserves</a:t>
            </a:r>
          </a:p>
          <a:p>
            <a:pPr lvl="1">
              <a:buClr>
                <a:schemeClr val="tx1">
                  <a:lumMod val="50000"/>
                </a:schemeClr>
              </a:buClr>
            </a:pPr>
            <a:r>
              <a:rPr lang="en-US" sz="2400" dirty="0" smtClean="0"/>
              <a:t>Prop. Reg. §1.953-5(c)(4)</a:t>
            </a:r>
          </a:p>
          <a:p>
            <a:pPr lvl="0">
              <a:buClr>
                <a:schemeClr val="tx1">
                  <a:lumMod val="50000"/>
                </a:schemeClr>
              </a:buClr>
            </a:pPr>
            <a:r>
              <a:rPr lang="en-US" sz="2400" dirty="0" smtClean="0"/>
              <a:t>Insurance industry argued for Gross-to-Gross apportionment</a:t>
            </a:r>
          </a:p>
          <a:p>
            <a:pPr lvl="1">
              <a:buClr>
                <a:schemeClr val="tx1">
                  <a:lumMod val="50000"/>
                </a:schemeClr>
              </a:buClr>
            </a:pPr>
            <a:r>
              <a:rPr lang="en-US" sz="2400" dirty="0" smtClean="0"/>
              <a:t>Simple and based on the theory that both premiums and investment income support reserves</a:t>
            </a:r>
          </a:p>
          <a:p>
            <a:pPr lvl="1">
              <a:buClr>
                <a:schemeClr val="tx1">
                  <a:lumMod val="50000"/>
                </a:schemeClr>
              </a:buClr>
            </a:pPr>
            <a:r>
              <a:rPr lang="en-US" sz="2400" dirty="0" smtClean="0"/>
              <a:t>Anti-abuse rules – Investment income from surplus-surplus is not included in the apportionment formula</a:t>
            </a:r>
            <a:endParaRPr lang="en-US" sz="2400" dirty="0"/>
          </a:p>
        </p:txBody>
      </p:sp>
      <p:sp>
        <p:nvSpPr>
          <p:cNvPr id="4" name="Slide Number Placeholder 3"/>
          <p:cNvSpPr>
            <a:spLocks noGrp="1"/>
          </p:cNvSpPr>
          <p:nvPr>
            <p:ph type="sldNum" sz="quarter" idx="12"/>
          </p:nvPr>
        </p:nvSpPr>
        <p:spPr/>
        <p:txBody>
          <a:bodyPr/>
          <a:lstStyle/>
          <a:p>
            <a:pPr>
              <a:defRPr/>
            </a:pPr>
            <a:fld id="{6E95C9E3-7D59-49D2-A56F-23FC80C38903}" type="slidenum">
              <a:rPr lang="en-US" smtClean="0"/>
              <a:pPr>
                <a:defRPr/>
              </a:pPr>
              <a:t>42</a:t>
            </a:fld>
            <a:endParaRPr lang="en-US"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solidFill>
                  <a:schemeClr val="tx1">
                    <a:lumMod val="50000"/>
                  </a:schemeClr>
                </a:solidFill>
              </a:rPr>
              <a:t>Exclusions from Subpart F Income</a:t>
            </a:r>
            <a:endParaRPr lang="en-US" sz="3200" dirty="0">
              <a:solidFill>
                <a:schemeClr val="tx1">
                  <a:lumMod val="50000"/>
                </a:schemeClr>
              </a:solidFill>
            </a:endParaRPr>
          </a:p>
        </p:txBody>
      </p:sp>
      <p:sp>
        <p:nvSpPr>
          <p:cNvPr id="3" name="Content Placeholder 2"/>
          <p:cNvSpPr>
            <a:spLocks noGrp="1"/>
          </p:cNvSpPr>
          <p:nvPr>
            <p:ph idx="1"/>
          </p:nvPr>
        </p:nvSpPr>
        <p:spPr>
          <a:xfrm>
            <a:off x="457200" y="1600200"/>
            <a:ext cx="8382000" cy="4525963"/>
          </a:xfrm>
        </p:spPr>
        <p:txBody>
          <a:bodyPr/>
          <a:lstStyle/>
          <a:p>
            <a:pPr>
              <a:buClr>
                <a:schemeClr val="tx1">
                  <a:lumMod val="50000"/>
                </a:schemeClr>
              </a:buClr>
            </a:pPr>
            <a:r>
              <a:rPr lang="en-US" dirty="0" smtClean="0"/>
              <a:t>Gross Income De Minimis Rule</a:t>
            </a:r>
          </a:p>
          <a:p>
            <a:pPr lvl="1">
              <a:buClr>
                <a:schemeClr val="tx1">
                  <a:lumMod val="50000"/>
                </a:schemeClr>
              </a:buClr>
            </a:pPr>
            <a:r>
              <a:rPr lang="en-US" dirty="0" smtClean="0"/>
              <a:t>If gross FPHCI and Insurance income is less than the lesser of 5% of the CFC’s gross income or $1 million</a:t>
            </a:r>
          </a:p>
          <a:p>
            <a:pPr>
              <a:buClr>
                <a:schemeClr val="tx1">
                  <a:lumMod val="50000"/>
                </a:schemeClr>
              </a:buClr>
            </a:pPr>
            <a:r>
              <a:rPr lang="en-US" dirty="0" smtClean="0"/>
              <a:t>Full Inclusion of Gross Income</a:t>
            </a:r>
          </a:p>
          <a:p>
            <a:pPr lvl="1">
              <a:buClr>
                <a:schemeClr val="tx1">
                  <a:lumMod val="50000"/>
                </a:schemeClr>
              </a:buClr>
            </a:pPr>
            <a:r>
              <a:rPr lang="en-US" dirty="0" smtClean="0"/>
              <a:t>If gross FPHCI and Insurance income exceeds 70% of CFC’s gross income</a:t>
            </a:r>
          </a:p>
          <a:p>
            <a:pPr>
              <a:buClr>
                <a:schemeClr val="tx1">
                  <a:lumMod val="50000"/>
                </a:schemeClr>
              </a:buClr>
            </a:pPr>
            <a:r>
              <a:rPr lang="en-US" dirty="0" smtClean="0"/>
              <a:t>High Tax Kick-out</a:t>
            </a:r>
          </a:p>
          <a:p>
            <a:pPr lvl="1">
              <a:buClr>
                <a:schemeClr val="tx1">
                  <a:lumMod val="50000"/>
                </a:schemeClr>
              </a:buClr>
            </a:pPr>
            <a:r>
              <a:rPr lang="en-US" dirty="0" smtClean="0"/>
              <a:t>Exclude income subject to an effective foreign tax rate in excess of 90% of the US corporate tax rate </a:t>
            </a:r>
            <a:endParaRPr lang="en-US" dirty="0"/>
          </a:p>
        </p:txBody>
      </p:sp>
      <p:sp>
        <p:nvSpPr>
          <p:cNvPr id="4" name="Slide Number Placeholder 3"/>
          <p:cNvSpPr>
            <a:spLocks noGrp="1"/>
          </p:cNvSpPr>
          <p:nvPr>
            <p:ph type="sldNum" sz="quarter" idx="12"/>
          </p:nvPr>
        </p:nvSpPr>
        <p:spPr/>
        <p:txBody>
          <a:bodyPr/>
          <a:lstStyle/>
          <a:p>
            <a:pPr>
              <a:defRPr/>
            </a:pPr>
            <a:fld id="{6E95C9E3-7D59-49D2-A56F-23FC80C38903}" type="slidenum">
              <a:rPr lang="en-US" smtClean="0"/>
              <a:pPr>
                <a:defRPr/>
              </a:pPr>
              <a:t>43</a:t>
            </a:fld>
            <a:endParaRPr lang="en-US"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III.	Related Person Insurance Income</a:t>
            </a:r>
            <a:endParaRPr lang="en-US" dirty="0">
              <a:solidFill>
                <a:schemeClr val="tx1"/>
              </a:solidFill>
            </a:endParaRPr>
          </a:p>
        </p:txBody>
      </p:sp>
      <p:sp>
        <p:nvSpPr>
          <p:cNvPr id="3" name="Content Placeholder 2"/>
          <p:cNvSpPr>
            <a:spLocks noGrp="1"/>
          </p:cNvSpPr>
          <p:nvPr>
            <p:ph idx="1"/>
          </p:nvPr>
        </p:nvSpPr>
        <p:spPr/>
        <p:txBody>
          <a:bodyPr/>
          <a:lstStyle/>
          <a:p>
            <a:endParaRPr lang="en-US" dirty="0"/>
          </a:p>
        </p:txBody>
      </p:sp>
      <p:sp>
        <p:nvSpPr>
          <p:cNvPr id="4" name="Slide Number Placeholder 3"/>
          <p:cNvSpPr>
            <a:spLocks noGrp="1"/>
          </p:cNvSpPr>
          <p:nvPr>
            <p:ph type="sldNum" sz="quarter" idx="12"/>
          </p:nvPr>
        </p:nvSpPr>
        <p:spPr/>
        <p:txBody>
          <a:bodyPr/>
          <a:lstStyle/>
          <a:p>
            <a:fld id="{626BF80B-33B5-4627-8985-D9082B3086CC}" type="slidenum">
              <a:rPr lang="en-US" smtClean="0"/>
              <a:pPr/>
              <a:t>44</a:t>
            </a:fld>
            <a:endParaRPr lang="en-US"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626BF80B-33B5-4627-8985-D9082B3086CC}" type="slidenum">
              <a:rPr lang="en-US" smtClean="0"/>
              <a:pPr/>
              <a:t>45</a:t>
            </a:fld>
            <a:endParaRPr lang="en-US" dirty="0"/>
          </a:p>
        </p:txBody>
      </p:sp>
      <p:sp>
        <p:nvSpPr>
          <p:cNvPr id="4" name="Rectangle 3"/>
          <p:cNvSpPr/>
          <p:nvPr/>
        </p:nvSpPr>
        <p:spPr>
          <a:xfrm>
            <a:off x="3392307" y="2778822"/>
            <a:ext cx="3436374" cy="77189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100" dirty="0" smtClean="0"/>
              <a:t>Professional Liability Insurance Co.</a:t>
            </a:r>
            <a:endParaRPr lang="en-US" sz="1100" dirty="0" smtClean="0">
              <a:solidFill>
                <a:schemeClr val="bg1"/>
              </a:solidFill>
            </a:endParaRPr>
          </a:p>
        </p:txBody>
      </p:sp>
      <p:sp>
        <p:nvSpPr>
          <p:cNvPr id="7" name="Isosceles Triangle 6"/>
          <p:cNvSpPr/>
          <p:nvPr/>
        </p:nvSpPr>
        <p:spPr>
          <a:xfrm>
            <a:off x="2594939" y="1013239"/>
            <a:ext cx="1445341" cy="914400"/>
          </a:xfrm>
          <a:prstGeom prst="triangle">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100" dirty="0" smtClean="0"/>
              <a:t> LAW FIRM #2</a:t>
            </a:r>
            <a:r>
              <a:rPr lang="en-US" sz="1100" dirty="0" smtClean="0">
                <a:ln>
                  <a:solidFill>
                    <a:sysClr val="windowText" lastClr="000000"/>
                  </a:solidFill>
                </a:ln>
                <a:solidFill>
                  <a:schemeClr val="bg1"/>
                </a:solidFill>
              </a:rPr>
              <a:t>	</a:t>
            </a:r>
          </a:p>
        </p:txBody>
      </p:sp>
      <p:sp>
        <p:nvSpPr>
          <p:cNvPr id="8" name="Isosceles Triangle 7"/>
          <p:cNvSpPr/>
          <p:nvPr/>
        </p:nvSpPr>
        <p:spPr>
          <a:xfrm>
            <a:off x="4176021" y="1015281"/>
            <a:ext cx="1445341" cy="914400"/>
          </a:xfrm>
          <a:prstGeom prst="triangle">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100" dirty="0" smtClean="0"/>
              <a:t>LAW FIRM #3</a:t>
            </a:r>
            <a:r>
              <a:rPr lang="en-US" sz="1100" dirty="0" smtClean="0">
                <a:ln>
                  <a:solidFill>
                    <a:sysClr val="windowText" lastClr="000000"/>
                  </a:solidFill>
                </a:ln>
                <a:solidFill>
                  <a:schemeClr val="bg1"/>
                </a:solidFill>
              </a:rPr>
              <a:t>	</a:t>
            </a:r>
          </a:p>
        </p:txBody>
      </p:sp>
      <p:sp>
        <p:nvSpPr>
          <p:cNvPr id="9" name="Isosceles Triangle 8"/>
          <p:cNvSpPr/>
          <p:nvPr/>
        </p:nvSpPr>
        <p:spPr>
          <a:xfrm>
            <a:off x="5886842" y="1015282"/>
            <a:ext cx="1445341" cy="914400"/>
          </a:xfrm>
          <a:prstGeom prst="triangle">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100" dirty="0" smtClean="0"/>
              <a:t>LAW FIRM #4</a:t>
            </a:r>
            <a:r>
              <a:rPr lang="en-US" sz="1100" dirty="0" smtClean="0">
                <a:ln>
                  <a:solidFill>
                    <a:sysClr val="windowText" lastClr="000000"/>
                  </a:solidFill>
                </a:ln>
                <a:solidFill>
                  <a:schemeClr val="bg1"/>
                </a:solidFill>
              </a:rPr>
              <a:t>	</a:t>
            </a:r>
          </a:p>
        </p:txBody>
      </p:sp>
      <p:cxnSp>
        <p:nvCxnSpPr>
          <p:cNvPr id="10" name="Straight Connector 9"/>
          <p:cNvCxnSpPr/>
          <p:nvPr/>
        </p:nvCxnSpPr>
        <p:spPr>
          <a:xfrm>
            <a:off x="1733784" y="1971301"/>
            <a:ext cx="2018805" cy="79564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a:stCxn id="7" idx="3"/>
          </p:cNvCxnSpPr>
          <p:nvPr/>
        </p:nvCxnSpPr>
        <p:spPr>
          <a:xfrm>
            <a:off x="3317610" y="1927639"/>
            <a:ext cx="755613" cy="8274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4881070" y="1965306"/>
            <a:ext cx="23425" cy="7778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a:off x="6246421" y="1900052"/>
            <a:ext cx="237506" cy="87877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a:off x="6531420" y="1864423"/>
            <a:ext cx="1809910" cy="89064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Isosceles Triangle 34"/>
          <p:cNvSpPr/>
          <p:nvPr/>
        </p:nvSpPr>
        <p:spPr>
          <a:xfrm>
            <a:off x="802224" y="1048928"/>
            <a:ext cx="1445341" cy="914400"/>
          </a:xfrm>
          <a:prstGeom prst="triangle">
            <a:avLst>
              <a:gd name="adj" fmla="val 49178"/>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100" dirty="0" smtClean="0"/>
              <a:t>LAW</a:t>
            </a:r>
          </a:p>
          <a:p>
            <a:pPr algn="ctr"/>
            <a:r>
              <a:rPr lang="en-US" sz="1100" dirty="0" smtClean="0"/>
              <a:t>FIRM #1</a:t>
            </a:r>
          </a:p>
          <a:p>
            <a:pPr algn="ctr"/>
            <a:endParaRPr lang="en-US" sz="1100" dirty="0" smtClean="0">
              <a:ln>
                <a:solidFill>
                  <a:sysClr val="windowText" lastClr="000000"/>
                </a:solidFill>
              </a:ln>
              <a:solidFill>
                <a:schemeClr val="bg1"/>
              </a:solidFill>
            </a:endParaRPr>
          </a:p>
        </p:txBody>
      </p:sp>
      <p:sp>
        <p:nvSpPr>
          <p:cNvPr id="36" name="Isosceles Triangle 35"/>
          <p:cNvSpPr/>
          <p:nvPr/>
        </p:nvSpPr>
        <p:spPr>
          <a:xfrm>
            <a:off x="7496778" y="989555"/>
            <a:ext cx="1445341" cy="910497"/>
          </a:xfrm>
          <a:prstGeom prst="triangle">
            <a:avLst>
              <a:gd name="adj" fmla="val 47535"/>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100" dirty="0" smtClean="0"/>
              <a:t>LAW FIRM #300</a:t>
            </a:r>
            <a:r>
              <a:rPr lang="en-US" sz="1100" dirty="0" smtClean="0">
                <a:ln>
                  <a:solidFill>
                    <a:sysClr val="windowText" lastClr="000000"/>
                  </a:solidFill>
                </a:ln>
                <a:solidFill>
                  <a:schemeClr val="bg1"/>
                </a:solidFill>
              </a:rPr>
              <a:t>	</a:t>
            </a:r>
          </a:p>
        </p:txBody>
      </p:sp>
      <p:cxnSp>
        <p:nvCxnSpPr>
          <p:cNvPr id="47" name="Straight Connector 46"/>
          <p:cNvCxnSpPr/>
          <p:nvPr/>
        </p:nvCxnSpPr>
        <p:spPr>
          <a:xfrm flipV="1">
            <a:off x="1710049" y="855020"/>
            <a:ext cx="771880" cy="4393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flipV="1">
            <a:off x="1624943" y="736267"/>
            <a:ext cx="655106" cy="40178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2149424" y="439384"/>
            <a:ext cx="997524" cy="261610"/>
          </a:xfrm>
          <a:prstGeom prst="rect">
            <a:avLst/>
          </a:prstGeom>
          <a:noFill/>
        </p:spPr>
        <p:txBody>
          <a:bodyPr wrap="square" rtlCol="0">
            <a:spAutoFit/>
          </a:bodyPr>
          <a:lstStyle/>
          <a:p>
            <a:r>
              <a:rPr lang="en-US" sz="1100" dirty="0" smtClean="0"/>
              <a:t>400 other </a:t>
            </a:r>
            <a:endParaRPr lang="en-US" sz="1100" dirty="0"/>
          </a:p>
        </p:txBody>
      </p:sp>
      <p:sp>
        <p:nvSpPr>
          <p:cNvPr id="55" name="TextBox 54"/>
          <p:cNvSpPr txBox="1"/>
          <p:nvPr/>
        </p:nvSpPr>
        <p:spPr>
          <a:xfrm>
            <a:off x="1971293" y="1187528"/>
            <a:ext cx="641265" cy="261610"/>
          </a:xfrm>
          <a:prstGeom prst="rect">
            <a:avLst/>
          </a:prstGeom>
          <a:noFill/>
        </p:spPr>
        <p:txBody>
          <a:bodyPr wrap="square" rtlCol="0">
            <a:spAutoFit/>
          </a:bodyPr>
          <a:lstStyle/>
          <a:p>
            <a:r>
              <a:rPr lang="en-US" sz="1100" dirty="0" smtClean="0"/>
              <a:t>99+%</a:t>
            </a:r>
            <a:endParaRPr lang="en-US" sz="1100" dirty="0"/>
          </a:p>
        </p:txBody>
      </p:sp>
      <p:sp>
        <p:nvSpPr>
          <p:cNvPr id="58" name="TextBox 57"/>
          <p:cNvSpPr txBox="1"/>
          <p:nvPr/>
        </p:nvSpPr>
        <p:spPr>
          <a:xfrm>
            <a:off x="2254325" y="579906"/>
            <a:ext cx="833247" cy="261610"/>
          </a:xfrm>
          <a:prstGeom prst="rect">
            <a:avLst/>
          </a:prstGeom>
          <a:noFill/>
        </p:spPr>
        <p:txBody>
          <a:bodyPr wrap="square" rtlCol="0">
            <a:spAutoFit/>
          </a:bodyPr>
          <a:lstStyle/>
          <a:p>
            <a:r>
              <a:rPr lang="en-US" sz="1100" dirty="0" smtClean="0"/>
              <a:t>partners </a:t>
            </a:r>
            <a:endParaRPr lang="en-US" sz="1100" dirty="0"/>
          </a:p>
        </p:txBody>
      </p:sp>
      <p:cxnSp>
        <p:nvCxnSpPr>
          <p:cNvPr id="60" name="Straight Connector 59"/>
          <p:cNvCxnSpPr/>
          <p:nvPr/>
        </p:nvCxnSpPr>
        <p:spPr>
          <a:xfrm flipH="1" flipV="1">
            <a:off x="795647" y="546265"/>
            <a:ext cx="385724" cy="88861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6" name="TextBox 65"/>
          <p:cNvSpPr txBox="1"/>
          <p:nvPr/>
        </p:nvSpPr>
        <p:spPr>
          <a:xfrm>
            <a:off x="767930" y="292920"/>
            <a:ext cx="752757" cy="261610"/>
          </a:xfrm>
          <a:prstGeom prst="rect">
            <a:avLst/>
          </a:prstGeom>
          <a:noFill/>
        </p:spPr>
        <p:txBody>
          <a:bodyPr wrap="square" rtlCol="0">
            <a:spAutoFit/>
          </a:bodyPr>
          <a:lstStyle/>
          <a:p>
            <a:r>
              <a:rPr lang="en-US" sz="1100" dirty="0" smtClean="0"/>
              <a:t>Partner X </a:t>
            </a:r>
            <a:endParaRPr lang="en-US" sz="1100" dirty="0"/>
          </a:p>
        </p:txBody>
      </p:sp>
      <p:sp>
        <p:nvSpPr>
          <p:cNvPr id="67" name="TextBox 66"/>
          <p:cNvSpPr txBox="1"/>
          <p:nvPr/>
        </p:nvSpPr>
        <p:spPr>
          <a:xfrm>
            <a:off x="451254" y="613554"/>
            <a:ext cx="593766" cy="600164"/>
          </a:xfrm>
          <a:prstGeom prst="rect">
            <a:avLst/>
          </a:prstGeom>
          <a:noFill/>
        </p:spPr>
        <p:txBody>
          <a:bodyPr wrap="square" rtlCol="0">
            <a:spAutoFit/>
          </a:bodyPr>
          <a:lstStyle/>
          <a:p>
            <a:r>
              <a:rPr lang="en-US" sz="1100" dirty="0" smtClean="0"/>
              <a:t>less than 1% </a:t>
            </a:r>
            <a:endParaRPr lang="en-US" sz="1100" dirty="0"/>
          </a:p>
        </p:txBody>
      </p:sp>
      <p:sp>
        <p:nvSpPr>
          <p:cNvPr id="75" name="TextBox 74"/>
          <p:cNvSpPr txBox="1"/>
          <p:nvPr/>
        </p:nvSpPr>
        <p:spPr>
          <a:xfrm>
            <a:off x="486889" y="3610098"/>
            <a:ext cx="8098971" cy="3139321"/>
          </a:xfrm>
          <a:prstGeom prst="rect">
            <a:avLst/>
          </a:prstGeom>
          <a:noFill/>
        </p:spPr>
        <p:txBody>
          <a:bodyPr wrap="square" rtlCol="0">
            <a:spAutoFit/>
          </a:bodyPr>
          <a:lstStyle/>
          <a:p>
            <a:pPr marL="463550" indent="-463550"/>
            <a:r>
              <a:rPr lang="en-US" sz="2200" dirty="0" smtClean="0"/>
              <a:t>—   Several professional liability insurance companies formed in the 1980’s during a malpractice insurance crisis.</a:t>
            </a:r>
          </a:p>
          <a:p>
            <a:pPr marL="463550" indent="-463550"/>
            <a:r>
              <a:rPr lang="en-US" sz="2200" dirty="0" smtClean="0"/>
              <a:t>—   These firms are owned by U.S. law firms or accounting firms who purchase malpractice insurance from them.</a:t>
            </a:r>
          </a:p>
          <a:p>
            <a:pPr marL="463550" indent="-463550"/>
            <a:r>
              <a:rPr lang="en-US" sz="2200" dirty="0" smtClean="0"/>
              <a:t>—  “Related Person Insurance Income” (“RPII”) means “insurance income attributable to a policy of insurance or reinsurance with respect to which the person (directly or indirectly) insured is a United States shareholder … or a related person to a United States shareholder.”</a:t>
            </a:r>
            <a:endParaRPr lang="en-US" sz="2200"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76263" y="380010"/>
            <a:ext cx="7989887" cy="5751849"/>
          </a:xfrm>
        </p:spPr>
        <p:txBody>
          <a:bodyPr>
            <a:normAutofit lnSpcReduction="10000"/>
          </a:bodyPr>
          <a:lstStyle/>
          <a:p>
            <a:pPr>
              <a:buNone/>
            </a:pPr>
            <a:r>
              <a:rPr lang="en-US" u="sng" dirty="0" smtClean="0"/>
              <a:t>For RPII </a:t>
            </a:r>
            <a:r>
              <a:rPr lang="en-US" dirty="0" smtClean="0"/>
              <a:t>purposes</a:t>
            </a:r>
          </a:p>
          <a:p>
            <a:pPr marL="225425" indent="-225425">
              <a:buNone/>
            </a:pPr>
            <a:r>
              <a:rPr lang="en-US" dirty="0" smtClean="0"/>
              <a:t>— The term “United States shareholder” means a “United States person” who owns </a:t>
            </a:r>
            <a:r>
              <a:rPr lang="en-US" u="sng" dirty="0" smtClean="0"/>
              <a:t>any</a:t>
            </a:r>
            <a:r>
              <a:rPr lang="en-US" dirty="0" smtClean="0"/>
              <a:t> stock of the foreign insurance company</a:t>
            </a:r>
          </a:p>
          <a:p>
            <a:pPr marL="688975" indent="-463550">
              <a:buNone/>
            </a:pPr>
            <a:r>
              <a:rPr lang="en-US" dirty="0" smtClean="0"/>
              <a:t> —	no requirement of 10% voting power</a:t>
            </a:r>
          </a:p>
          <a:p>
            <a:pPr marL="688975" indent="-463550">
              <a:buNone/>
            </a:pPr>
            <a:r>
              <a:rPr lang="en-US" dirty="0" smtClean="0"/>
              <a:t> —	so every law firm or accounting firm owning a single share counts</a:t>
            </a:r>
          </a:p>
          <a:p>
            <a:pPr marL="225425" indent="-225425">
              <a:buNone/>
            </a:pPr>
            <a:r>
              <a:rPr lang="en-US" dirty="0" smtClean="0"/>
              <a:t>—The ownership threshold is a 25% ownership of vote or value by “United States shareholders” in the aggregate. </a:t>
            </a:r>
          </a:p>
          <a:p>
            <a:pPr marL="225425" indent="-225425">
              <a:buNone/>
            </a:pPr>
            <a:r>
              <a:rPr lang="en-US" dirty="0" smtClean="0"/>
              <a:t>—The RPII income is allocated pro rata among all “United States shareholders” as defined for RPII purposes.</a:t>
            </a:r>
          </a:p>
          <a:p>
            <a:pPr marL="688975" indent="-463550">
              <a:buNone/>
            </a:pPr>
            <a:r>
              <a:rPr lang="en-US" dirty="0" smtClean="0"/>
              <a:t>—	so a less than 10% shareholder can be allocated RPII income even if the shareholder is not an insured.</a:t>
            </a:r>
          </a:p>
          <a:p>
            <a:endParaRPr lang="en-US" dirty="0"/>
          </a:p>
        </p:txBody>
      </p:sp>
      <p:sp>
        <p:nvSpPr>
          <p:cNvPr id="4" name="Slide Number Placeholder 3"/>
          <p:cNvSpPr>
            <a:spLocks noGrp="1"/>
          </p:cNvSpPr>
          <p:nvPr>
            <p:ph type="sldNum" sz="quarter" idx="12"/>
          </p:nvPr>
        </p:nvSpPr>
        <p:spPr/>
        <p:txBody>
          <a:bodyPr/>
          <a:lstStyle/>
          <a:p>
            <a:fld id="{626BF80B-33B5-4627-8985-D9082B3086CC}" type="slidenum">
              <a:rPr lang="en-US" smtClean="0"/>
              <a:pPr/>
              <a:t>46</a:t>
            </a:fld>
            <a:endParaRPr lang="en-US"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626BF80B-33B5-4627-8985-D9082B3086CC}" type="slidenum">
              <a:rPr lang="en-US" smtClean="0"/>
              <a:pPr/>
              <a:t>47</a:t>
            </a:fld>
            <a:endParaRPr lang="en-US" dirty="0"/>
          </a:p>
        </p:txBody>
      </p:sp>
      <p:sp>
        <p:nvSpPr>
          <p:cNvPr id="3" name="TextBox 2"/>
          <p:cNvSpPr txBox="1"/>
          <p:nvPr/>
        </p:nvSpPr>
        <p:spPr>
          <a:xfrm>
            <a:off x="415636" y="347742"/>
            <a:ext cx="8003969" cy="584775"/>
          </a:xfrm>
          <a:prstGeom prst="rect">
            <a:avLst/>
          </a:prstGeom>
          <a:noFill/>
        </p:spPr>
        <p:txBody>
          <a:bodyPr wrap="square" rtlCol="0">
            <a:spAutoFit/>
          </a:bodyPr>
          <a:lstStyle/>
          <a:p>
            <a:r>
              <a:rPr lang="en-US" sz="3200" dirty="0" smtClean="0"/>
              <a:t>How broad is the reach of RPII?</a:t>
            </a:r>
            <a:endParaRPr lang="en-US" sz="3200" dirty="0"/>
          </a:p>
        </p:txBody>
      </p:sp>
      <p:sp>
        <p:nvSpPr>
          <p:cNvPr id="4" name="TextBox 3"/>
          <p:cNvSpPr txBox="1"/>
          <p:nvPr/>
        </p:nvSpPr>
        <p:spPr>
          <a:xfrm>
            <a:off x="2757948" y="2698573"/>
            <a:ext cx="722672" cy="369332"/>
          </a:xfrm>
          <a:prstGeom prst="rect">
            <a:avLst/>
          </a:prstGeom>
          <a:noFill/>
        </p:spPr>
        <p:txBody>
          <a:bodyPr wrap="square" rtlCol="0">
            <a:spAutoFit/>
          </a:bodyPr>
          <a:lstStyle/>
          <a:p>
            <a:r>
              <a:rPr lang="en-US" dirty="0" smtClean="0"/>
              <a:t>12%</a:t>
            </a:r>
            <a:endParaRPr lang="en-US" dirty="0"/>
          </a:p>
        </p:txBody>
      </p:sp>
      <p:sp>
        <p:nvSpPr>
          <p:cNvPr id="5" name="Rectangle 4"/>
          <p:cNvSpPr/>
          <p:nvPr/>
        </p:nvSpPr>
        <p:spPr>
          <a:xfrm>
            <a:off x="2905432" y="4055426"/>
            <a:ext cx="3436374" cy="9144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XYZ Holdings, Ltd</a:t>
            </a:r>
          </a:p>
          <a:p>
            <a:pPr algn="ctr"/>
            <a:r>
              <a:rPr lang="en-US" dirty="0" smtClean="0"/>
              <a:t>Bermuda</a:t>
            </a:r>
            <a:endParaRPr lang="en-US" dirty="0" smtClean="0">
              <a:solidFill>
                <a:schemeClr val="bg1"/>
              </a:solidFill>
            </a:endParaRPr>
          </a:p>
        </p:txBody>
      </p:sp>
      <p:sp>
        <p:nvSpPr>
          <p:cNvPr id="6" name="Rectangle 5"/>
          <p:cNvSpPr/>
          <p:nvPr/>
        </p:nvSpPr>
        <p:spPr>
          <a:xfrm>
            <a:off x="2895600" y="5431940"/>
            <a:ext cx="3436374" cy="9144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solidFill>
                  <a:schemeClr val="tx1"/>
                </a:solidFill>
              </a:rPr>
              <a:t>XYZ Re, Ltd</a:t>
            </a:r>
          </a:p>
          <a:p>
            <a:pPr algn="ctr"/>
            <a:r>
              <a:rPr lang="en-US" dirty="0" smtClean="0">
                <a:solidFill>
                  <a:schemeClr val="tx1"/>
                </a:solidFill>
              </a:rPr>
              <a:t>Bermuda</a:t>
            </a:r>
          </a:p>
        </p:txBody>
      </p:sp>
      <p:sp>
        <p:nvSpPr>
          <p:cNvPr id="7" name="Rectangle 6"/>
          <p:cNvSpPr/>
          <p:nvPr/>
        </p:nvSpPr>
        <p:spPr>
          <a:xfrm>
            <a:off x="309716" y="1223735"/>
            <a:ext cx="1061883" cy="914400"/>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US</a:t>
            </a:r>
          </a:p>
          <a:p>
            <a:pPr algn="ctr"/>
            <a:r>
              <a:rPr lang="en-US" dirty="0" smtClean="0"/>
              <a:t>INSCO</a:t>
            </a:r>
          </a:p>
        </p:txBody>
      </p:sp>
      <p:sp>
        <p:nvSpPr>
          <p:cNvPr id="8" name="Isosceles Triangle 7"/>
          <p:cNvSpPr/>
          <p:nvPr/>
        </p:nvSpPr>
        <p:spPr>
          <a:xfrm>
            <a:off x="1799307" y="1179489"/>
            <a:ext cx="1445341" cy="914400"/>
          </a:xfrm>
          <a:prstGeom prst="triangle">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400" dirty="0" smtClean="0"/>
              <a:t>PE Fund I</a:t>
            </a:r>
            <a:r>
              <a:rPr lang="en-US" dirty="0" smtClean="0">
                <a:ln>
                  <a:solidFill>
                    <a:sysClr val="windowText" lastClr="000000"/>
                  </a:solidFill>
                </a:ln>
                <a:solidFill>
                  <a:schemeClr val="bg1"/>
                </a:solidFill>
              </a:rPr>
              <a:t>	</a:t>
            </a:r>
          </a:p>
        </p:txBody>
      </p:sp>
      <p:sp>
        <p:nvSpPr>
          <p:cNvPr id="9" name="Isosceles Triangle 8"/>
          <p:cNvSpPr/>
          <p:nvPr/>
        </p:nvSpPr>
        <p:spPr>
          <a:xfrm>
            <a:off x="3677271" y="1169656"/>
            <a:ext cx="1445341" cy="914400"/>
          </a:xfrm>
          <a:prstGeom prst="triangle">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400" dirty="0" smtClean="0"/>
              <a:t>PE Fund II</a:t>
            </a:r>
            <a:r>
              <a:rPr lang="en-US" dirty="0" smtClean="0">
                <a:ln>
                  <a:solidFill>
                    <a:sysClr val="windowText" lastClr="000000"/>
                  </a:solidFill>
                </a:ln>
                <a:solidFill>
                  <a:schemeClr val="bg1"/>
                </a:solidFill>
              </a:rPr>
              <a:t>	</a:t>
            </a:r>
          </a:p>
        </p:txBody>
      </p:sp>
      <p:sp>
        <p:nvSpPr>
          <p:cNvPr id="10" name="Isosceles Triangle 9"/>
          <p:cNvSpPr/>
          <p:nvPr/>
        </p:nvSpPr>
        <p:spPr>
          <a:xfrm>
            <a:off x="5388092" y="1169657"/>
            <a:ext cx="1445341" cy="914400"/>
          </a:xfrm>
          <a:prstGeom prst="triangle">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400" dirty="0" smtClean="0"/>
              <a:t>PE Fund III</a:t>
            </a:r>
            <a:r>
              <a:rPr lang="en-US" dirty="0" smtClean="0">
                <a:ln>
                  <a:solidFill>
                    <a:sysClr val="windowText" lastClr="000000"/>
                  </a:solidFill>
                </a:ln>
                <a:solidFill>
                  <a:schemeClr val="bg1"/>
                </a:solidFill>
              </a:rPr>
              <a:t>	</a:t>
            </a:r>
          </a:p>
        </p:txBody>
      </p:sp>
      <p:cxnSp>
        <p:nvCxnSpPr>
          <p:cNvPr id="11" name="Straight Connector 10"/>
          <p:cNvCxnSpPr/>
          <p:nvPr/>
        </p:nvCxnSpPr>
        <p:spPr>
          <a:xfrm>
            <a:off x="1179871" y="2138135"/>
            <a:ext cx="1740310" cy="19467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a:stCxn id="8" idx="3"/>
          </p:cNvCxnSpPr>
          <p:nvPr/>
        </p:nvCxnSpPr>
        <p:spPr>
          <a:xfrm>
            <a:off x="2521978" y="2093889"/>
            <a:ext cx="663674" cy="19467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370445" y="2084055"/>
            <a:ext cx="83568" cy="195662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H="1">
            <a:off x="5456902" y="2064394"/>
            <a:ext cx="530945" cy="196153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235974" y="3804703"/>
            <a:ext cx="1445342" cy="646331"/>
          </a:xfrm>
          <a:prstGeom prst="rect">
            <a:avLst/>
          </a:prstGeom>
          <a:noFill/>
        </p:spPr>
        <p:txBody>
          <a:bodyPr wrap="square" rtlCol="0">
            <a:spAutoFit/>
          </a:bodyPr>
          <a:lstStyle/>
          <a:p>
            <a:r>
              <a:rPr lang="en-US" dirty="0" smtClean="0"/>
              <a:t>Mr. X options for 15%</a:t>
            </a:r>
            <a:endParaRPr lang="en-US" dirty="0"/>
          </a:p>
        </p:txBody>
      </p:sp>
      <p:cxnSp>
        <p:nvCxnSpPr>
          <p:cNvPr id="16" name="Straight Connector 15"/>
          <p:cNvCxnSpPr/>
          <p:nvPr/>
        </p:nvCxnSpPr>
        <p:spPr>
          <a:xfrm>
            <a:off x="1460091" y="4129167"/>
            <a:ext cx="1401096" cy="23597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1312606" y="2772315"/>
            <a:ext cx="583814" cy="369332"/>
          </a:xfrm>
          <a:prstGeom prst="rect">
            <a:avLst/>
          </a:prstGeom>
          <a:noFill/>
        </p:spPr>
        <p:txBody>
          <a:bodyPr wrap="none" rtlCol="0">
            <a:spAutoFit/>
          </a:bodyPr>
          <a:lstStyle/>
          <a:p>
            <a:r>
              <a:rPr lang="en-US" dirty="0" smtClean="0"/>
              <a:t>24%</a:t>
            </a:r>
            <a:endParaRPr lang="en-US" dirty="0"/>
          </a:p>
        </p:txBody>
      </p:sp>
      <p:sp>
        <p:nvSpPr>
          <p:cNvPr id="18" name="TextBox 17"/>
          <p:cNvSpPr txBox="1"/>
          <p:nvPr/>
        </p:nvSpPr>
        <p:spPr>
          <a:xfrm>
            <a:off x="4350773" y="2713322"/>
            <a:ext cx="693175" cy="369332"/>
          </a:xfrm>
          <a:prstGeom prst="rect">
            <a:avLst/>
          </a:prstGeom>
          <a:noFill/>
        </p:spPr>
        <p:txBody>
          <a:bodyPr wrap="square" rtlCol="0">
            <a:spAutoFit/>
          </a:bodyPr>
          <a:lstStyle/>
          <a:p>
            <a:r>
              <a:rPr lang="en-US" dirty="0" smtClean="0"/>
              <a:t>12%</a:t>
            </a:r>
            <a:endParaRPr lang="en-US" dirty="0"/>
          </a:p>
        </p:txBody>
      </p:sp>
      <p:sp>
        <p:nvSpPr>
          <p:cNvPr id="19" name="TextBox 18"/>
          <p:cNvSpPr txBox="1"/>
          <p:nvPr/>
        </p:nvSpPr>
        <p:spPr>
          <a:xfrm>
            <a:off x="5781367" y="2732986"/>
            <a:ext cx="816077" cy="369332"/>
          </a:xfrm>
          <a:prstGeom prst="rect">
            <a:avLst/>
          </a:prstGeom>
          <a:noFill/>
        </p:spPr>
        <p:txBody>
          <a:bodyPr wrap="square" rtlCol="0">
            <a:spAutoFit/>
          </a:bodyPr>
          <a:lstStyle/>
          <a:p>
            <a:r>
              <a:rPr lang="en-US" dirty="0" smtClean="0"/>
              <a:t>12%</a:t>
            </a:r>
            <a:endParaRPr lang="en-US" dirty="0"/>
          </a:p>
        </p:txBody>
      </p:sp>
      <p:cxnSp>
        <p:nvCxnSpPr>
          <p:cNvPr id="20" name="Straight Connector 19"/>
          <p:cNvCxnSpPr/>
          <p:nvPr/>
        </p:nvCxnSpPr>
        <p:spPr>
          <a:xfrm>
            <a:off x="4476135" y="4969826"/>
            <a:ext cx="4916" cy="46211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7315200" y="1371219"/>
            <a:ext cx="1460089" cy="923330"/>
          </a:xfrm>
          <a:prstGeom prst="rect">
            <a:avLst/>
          </a:prstGeom>
          <a:noFill/>
        </p:spPr>
        <p:txBody>
          <a:bodyPr wrap="square" rtlCol="0">
            <a:spAutoFit/>
          </a:bodyPr>
          <a:lstStyle/>
          <a:p>
            <a:pPr algn="ctr"/>
            <a:r>
              <a:rPr lang="en-US" dirty="0" smtClean="0"/>
              <a:t>6 </a:t>
            </a:r>
          </a:p>
          <a:p>
            <a:pPr algn="ctr"/>
            <a:r>
              <a:rPr lang="en-US" dirty="0" smtClean="0"/>
              <a:t>Institutions, 5% each</a:t>
            </a:r>
            <a:endParaRPr lang="en-US" dirty="0"/>
          </a:p>
        </p:txBody>
      </p:sp>
      <p:sp>
        <p:nvSpPr>
          <p:cNvPr id="22" name="TextBox 21"/>
          <p:cNvSpPr txBox="1"/>
          <p:nvPr/>
        </p:nvSpPr>
        <p:spPr>
          <a:xfrm>
            <a:off x="7467600" y="3440909"/>
            <a:ext cx="1460089" cy="646331"/>
          </a:xfrm>
          <a:prstGeom prst="rect">
            <a:avLst/>
          </a:prstGeom>
          <a:noFill/>
        </p:spPr>
        <p:txBody>
          <a:bodyPr wrap="square" rtlCol="0">
            <a:spAutoFit/>
          </a:bodyPr>
          <a:lstStyle/>
          <a:p>
            <a:pPr algn="ctr"/>
            <a:r>
              <a:rPr lang="en-US" dirty="0" smtClean="0"/>
              <a:t>Foreigners 10%</a:t>
            </a:r>
            <a:endParaRPr lang="en-US" dirty="0"/>
          </a:p>
        </p:txBody>
      </p:sp>
      <p:cxnSp>
        <p:nvCxnSpPr>
          <p:cNvPr id="23" name="Straight Connector 22"/>
          <p:cNvCxnSpPr/>
          <p:nvPr/>
        </p:nvCxnSpPr>
        <p:spPr>
          <a:xfrm flipH="1">
            <a:off x="6327058" y="2226625"/>
            <a:ext cx="1814052" cy="18288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flipH="1">
            <a:off x="6740012" y="2865722"/>
            <a:ext cx="589935" cy="369332"/>
          </a:xfrm>
          <a:prstGeom prst="rect">
            <a:avLst/>
          </a:prstGeom>
          <a:noFill/>
        </p:spPr>
        <p:txBody>
          <a:bodyPr wrap="square" rtlCol="0">
            <a:spAutoFit/>
          </a:bodyPr>
          <a:lstStyle/>
          <a:p>
            <a:r>
              <a:rPr lang="en-US" dirty="0" smtClean="0"/>
              <a:t>30%</a:t>
            </a:r>
            <a:endParaRPr lang="en-US" dirty="0"/>
          </a:p>
        </p:txBody>
      </p:sp>
      <p:cxnSp>
        <p:nvCxnSpPr>
          <p:cNvPr id="25" name="Straight Connector 24"/>
          <p:cNvCxnSpPr/>
          <p:nvPr/>
        </p:nvCxnSpPr>
        <p:spPr>
          <a:xfrm flipV="1">
            <a:off x="6371303" y="3863696"/>
            <a:ext cx="1578078" cy="8701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8008878" y="2289688"/>
            <a:ext cx="819807" cy="1200329"/>
          </a:xfrm>
          <a:prstGeom prst="rect">
            <a:avLst/>
          </a:prstGeom>
          <a:noFill/>
        </p:spPr>
        <p:txBody>
          <a:bodyPr wrap="square" rtlCol="0">
            <a:spAutoFit/>
          </a:bodyPr>
          <a:lstStyle/>
          <a:p>
            <a:pPr algn="ctr"/>
            <a:r>
              <a:rPr lang="en-US" sz="1200" dirty="0" smtClean="0"/>
              <a:t>(Harvard, </a:t>
            </a:r>
          </a:p>
          <a:p>
            <a:pPr algn="ctr"/>
            <a:r>
              <a:rPr lang="en-US" sz="1200" dirty="0" smtClean="0"/>
              <a:t>Yale,</a:t>
            </a:r>
          </a:p>
          <a:p>
            <a:pPr algn="ctr"/>
            <a:r>
              <a:rPr lang="en-US" sz="1200" dirty="0" smtClean="0"/>
              <a:t>Princeton, Williams, </a:t>
            </a:r>
          </a:p>
          <a:p>
            <a:pPr algn="ctr"/>
            <a:r>
              <a:rPr lang="en-US" sz="1200" dirty="0" smtClean="0"/>
              <a:t>MIT, </a:t>
            </a:r>
          </a:p>
          <a:p>
            <a:pPr algn="ctr"/>
            <a:r>
              <a:rPr lang="en-US" sz="1200" dirty="0" smtClean="0"/>
              <a:t>USC)</a:t>
            </a:r>
            <a:endParaRPr lang="en-US" sz="1200"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626BF80B-33B5-4627-8985-D9082B3086CC}" type="slidenum">
              <a:rPr lang="en-US" smtClean="0"/>
              <a:pPr/>
              <a:t>48</a:t>
            </a:fld>
            <a:endParaRPr lang="en-US" dirty="0"/>
          </a:p>
        </p:txBody>
      </p:sp>
      <p:sp>
        <p:nvSpPr>
          <p:cNvPr id="3" name="TextBox 2"/>
          <p:cNvSpPr txBox="1"/>
          <p:nvPr/>
        </p:nvSpPr>
        <p:spPr>
          <a:xfrm>
            <a:off x="380010" y="712521"/>
            <a:ext cx="8075221" cy="5632311"/>
          </a:xfrm>
          <a:prstGeom prst="rect">
            <a:avLst/>
          </a:prstGeom>
          <a:noFill/>
        </p:spPr>
        <p:txBody>
          <a:bodyPr wrap="square" rtlCol="0">
            <a:spAutoFit/>
          </a:bodyPr>
          <a:lstStyle/>
          <a:p>
            <a:r>
              <a:rPr lang="en-US" sz="2400" dirty="0" smtClean="0"/>
              <a:t>How broad is the reach of RPII?</a:t>
            </a:r>
          </a:p>
          <a:p>
            <a:pPr marL="463550" indent="-463550">
              <a:buNone/>
            </a:pPr>
            <a:r>
              <a:rPr lang="en-US" sz="2400" dirty="0" smtClean="0"/>
              <a:t>—	If a U.S. subsidiary of US INSCO reinsured with XYZ Re, would the reinsurance premiums be RPII?</a:t>
            </a:r>
          </a:p>
          <a:p>
            <a:pPr marL="463550" indent="-463550">
              <a:buNone/>
            </a:pPr>
            <a:r>
              <a:rPr lang="en-US" sz="2400" dirty="0" smtClean="0"/>
              <a:t>—	If a non-U.S. subsidiary of US INSCO reinsured with XYZ Re, would the reinsurance premiums be RPII?</a:t>
            </a:r>
          </a:p>
          <a:p>
            <a:pPr marL="463550" indent="-463550">
              <a:buNone/>
            </a:pPr>
            <a:r>
              <a:rPr lang="en-US" sz="2400" dirty="0" smtClean="0"/>
              <a:t>—	If an individual limited partner of PE Fund I bought his car insurance from Allstate, and Allstate reinsured his policy with XYZ Re, would part of the reinsurance premiums be RPII?</a:t>
            </a:r>
          </a:p>
          <a:p>
            <a:pPr marL="463550" indent="-463550">
              <a:buNone/>
            </a:pPr>
            <a:r>
              <a:rPr lang="en-US" sz="2400" dirty="0" smtClean="0"/>
              <a:t>—	If XYZ Holdings were a public company, listed on the New York Stock Exchange, and an individual customer of Allstate bought one share of XYZ Holdings and insured his car with Allstate, and Allstate reinsured its auto insurance portfolio for $1 million of loss in excess of $500 million in losses, would part of the premium be RPII?</a:t>
            </a:r>
            <a:endParaRPr lang="en-US" sz="2400"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626BF80B-33B5-4627-8985-D9082B3086CC}" type="slidenum">
              <a:rPr lang="en-US" smtClean="0"/>
              <a:pPr/>
              <a:t>49</a:t>
            </a:fld>
            <a:endParaRPr lang="en-US" dirty="0"/>
          </a:p>
        </p:txBody>
      </p:sp>
      <p:sp>
        <p:nvSpPr>
          <p:cNvPr id="3" name="TextBox 2"/>
          <p:cNvSpPr txBox="1"/>
          <p:nvPr/>
        </p:nvSpPr>
        <p:spPr>
          <a:xfrm>
            <a:off x="902526" y="688769"/>
            <a:ext cx="7588332" cy="6155531"/>
          </a:xfrm>
          <a:prstGeom prst="rect">
            <a:avLst/>
          </a:prstGeom>
          <a:noFill/>
        </p:spPr>
        <p:txBody>
          <a:bodyPr wrap="square" rtlCol="0">
            <a:spAutoFit/>
          </a:bodyPr>
          <a:lstStyle/>
          <a:p>
            <a:r>
              <a:rPr lang="en-US" sz="2600" dirty="0" smtClean="0"/>
              <a:t>How broad is the reach of RPII?</a:t>
            </a:r>
          </a:p>
          <a:p>
            <a:pPr marL="463550" indent="-463550">
              <a:buNone/>
            </a:pPr>
            <a:r>
              <a:rPr lang="en-US" sz="2600" dirty="0" smtClean="0"/>
              <a:t>—	Two </a:t>
            </a:r>
            <a:r>
              <a:rPr lang="en-US" sz="2600" u="sng" dirty="0" smtClean="0"/>
              <a:t>de</a:t>
            </a:r>
            <a:r>
              <a:rPr lang="en-US" sz="2600" dirty="0" smtClean="0"/>
              <a:t> </a:t>
            </a:r>
            <a:r>
              <a:rPr lang="en-US" sz="2600" u="sng" dirty="0" err="1" smtClean="0"/>
              <a:t>minimis</a:t>
            </a:r>
            <a:r>
              <a:rPr lang="en-US" sz="2600" dirty="0" smtClean="0"/>
              <a:t> exceptions allow XYZ Re to avoid most of the tough questions if </a:t>
            </a:r>
            <a:r>
              <a:rPr lang="en-US" sz="2600" u="sng" dirty="0" smtClean="0"/>
              <a:t>either</a:t>
            </a:r>
            <a:r>
              <a:rPr lang="en-US" sz="2600" dirty="0" smtClean="0"/>
              <a:t> </a:t>
            </a:r>
            <a:r>
              <a:rPr lang="en-US" sz="2600" u="sng" dirty="0" smtClean="0"/>
              <a:t>de</a:t>
            </a:r>
            <a:r>
              <a:rPr lang="en-US" sz="2600" dirty="0" smtClean="0"/>
              <a:t> </a:t>
            </a:r>
            <a:r>
              <a:rPr lang="en-US" sz="2600" u="sng" dirty="0" smtClean="0"/>
              <a:t>minimis</a:t>
            </a:r>
            <a:r>
              <a:rPr lang="en-US" sz="2600" dirty="0" smtClean="0"/>
              <a:t> rule applies.</a:t>
            </a:r>
          </a:p>
          <a:p>
            <a:pPr marL="463550" indent="-463550">
              <a:buNone/>
            </a:pPr>
            <a:r>
              <a:rPr lang="en-US" sz="2600" dirty="0" smtClean="0"/>
              <a:t>—	</a:t>
            </a:r>
            <a:r>
              <a:rPr lang="en-US" sz="2600" u="sng" dirty="0" smtClean="0"/>
              <a:t>De</a:t>
            </a:r>
            <a:r>
              <a:rPr lang="en-US" sz="2600" dirty="0" smtClean="0"/>
              <a:t> </a:t>
            </a:r>
            <a:r>
              <a:rPr lang="en-US" sz="2600" u="sng" dirty="0" smtClean="0"/>
              <a:t>minimis</a:t>
            </a:r>
            <a:r>
              <a:rPr lang="en-US" sz="2600" dirty="0" smtClean="0"/>
              <a:t> Ownership Test</a:t>
            </a:r>
          </a:p>
          <a:p>
            <a:pPr marL="487363" indent="-571500">
              <a:buNone/>
            </a:pPr>
            <a:r>
              <a:rPr lang="en-US" sz="2600" dirty="0" smtClean="0"/>
              <a:t>	—	If less than 20% of the vote and value is owned by 	insureds or related persons to insureds.</a:t>
            </a:r>
          </a:p>
          <a:p>
            <a:pPr marL="463550" indent="-463550">
              <a:buNone/>
            </a:pPr>
            <a:r>
              <a:rPr lang="en-US" sz="2600" dirty="0" smtClean="0"/>
              <a:t>—	</a:t>
            </a:r>
            <a:r>
              <a:rPr lang="en-US" sz="2600" u="sng" dirty="0" smtClean="0"/>
              <a:t>De</a:t>
            </a:r>
            <a:r>
              <a:rPr lang="en-US" sz="2600" dirty="0" smtClean="0"/>
              <a:t> </a:t>
            </a:r>
            <a:r>
              <a:rPr lang="en-US" sz="2600" u="sng" dirty="0" smtClean="0"/>
              <a:t>minimis</a:t>
            </a:r>
            <a:r>
              <a:rPr lang="en-US" sz="2600" dirty="0" smtClean="0"/>
              <a:t> Premium Test</a:t>
            </a:r>
          </a:p>
          <a:p>
            <a:pPr marL="463550" indent="-463550">
              <a:buNone/>
            </a:pPr>
            <a:r>
              <a:rPr lang="en-US" sz="2600" dirty="0" smtClean="0"/>
              <a:t>	—	If the company’s RPII is less than 20% of the 	company’s “insurance income” determined on a 	gross basis.</a:t>
            </a:r>
          </a:p>
          <a:p>
            <a:endParaRPr lang="en-US" dirty="0" smtClean="0"/>
          </a:p>
          <a:p>
            <a:endParaRPr lang="en-US" dirty="0" smtClean="0"/>
          </a:p>
          <a:p>
            <a:endParaRPr lang="en-US" dirty="0" smtClean="0"/>
          </a:p>
          <a:p>
            <a:endParaRPr lang="en-US" dirty="0" smtClean="0"/>
          </a:p>
          <a:p>
            <a:endParaRPr lang="en-US" dirty="0" smtClean="0"/>
          </a:p>
          <a:p>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1948" y="228599"/>
            <a:ext cx="8094201" cy="5906729"/>
          </a:xfrm>
        </p:spPr>
        <p:txBody>
          <a:bodyPr/>
          <a:lstStyle/>
          <a:p>
            <a:pPr indent="-457200">
              <a:tabLst>
                <a:tab pos="457200" algn="l"/>
              </a:tabLst>
            </a:pPr>
            <a:r>
              <a:rPr lang="en-US" sz="1400" dirty="0" smtClean="0">
                <a:solidFill>
                  <a:schemeClr val="tx1"/>
                </a:solidFill>
              </a:rPr>
              <a:t/>
            </a:r>
            <a:br>
              <a:rPr lang="en-US" sz="1400" dirty="0" smtClean="0">
                <a:solidFill>
                  <a:schemeClr val="tx1"/>
                </a:solidFill>
              </a:rPr>
            </a:br>
            <a:r>
              <a:rPr lang="en-US" sz="1400" dirty="0" smtClean="0">
                <a:solidFill>
                  <a:schemeClr val="tx1"/>
                </a:solidFill>
              </a:rPr>
              <a:t>In certain circumstances, Subpart F repeals deferral for certain types of income (“Subpart F income”) of a controlled foreign corporation.</a:t>
            </a:r>
            <a:br>
              <a:rPr lang="en-US" sz="1400" dirty="0" smtClean="0">
                <a:solidFill>
                  <a:schemeClr val="tx1"/>
                </a:solidFill>
              </a:rPr>
            </a:br>
            <a:r>
              <a:rPr lang="en-US" sz="1400" dirty="0" smtClean="0">
                <a:solidFill>
                  <a:schemeClr val="tx1"/>
                </a:solidFill>
              </a:rPr>
              <a:t/>
            </a:r>
            <a:br>
              <a:rPr lang="en-US" sz="1400" dirty="0" smtClean="0">
                <a:solidFill>
                  <a:schemeClr val="tx1"/>
                </a:solidFill>
              </a:rPr>
            </a:br>
            <a:r>
              <a:rPr lang="en-US" sz="1400" dirty="0">
                <a:solidFill>
                  <a:schemeClr val="tx1"/>
                </a:solidFill>
              </a:rPr>
              <a:t/>
            </a:r>
            <a:br>
              <a:rPr lang="en-US" sz="1400" dirty="0">
                <a:solidFill>
                  <a:schemeClr val="tx1"/>
                </a:solidFill>
              </a:rPr>
            </a:br>
            <a:r>
              <a:rPr lang="en-US" sz="1400" dirty="0" smtClean="0">
                <a:solidFill>
                  <a:schemeClr val="tx1"/>
                </a:solidFill>
              </a:rPr>
              <a:t>What is “Subpart F income?”</a:t>
            </a:r>
            <a:br>
              <a:rPr lang="en-US" sz="1400" dirty="0" smtClean="0">
                <a:solidFill>
                  <a:schemeClr val="tx1"/>
                </a:solidFill>
              </a:rPr>
            </a:br>
            <a:r>
              <a:rPr lang="en-US" sz="1400" dirty="0" smtClean="0">
                <a:solidFill>
                  <a:schemeClr val="tx1"/>
                </a:solidFill>
              </a:rPr>
              <a:t/>
            </a:r>
            <a:br>
              <a:rPr lang="en-US" sz="1400" dirty="0" smtClean="0">
                <a:solidFill>
                  <a:schemeClr val="tx1"/>
                </a:solidFill>
              </a:rPr>
            </a:br>
            <a:r>
              <a:rPr lang="en-US" sz="1400" dirty="0" smtClean="0">
                <a:solidFill>
                  <a:schemeClr val="tx1"/>
                </a:solidFill>
              </a:rPr>
              <a:t>	—  insurance income</a:t>
            </a:r>
            <a:br>
              <a:rPr lang="en-US" sz="1400" dirty="0" smtClean="0">
                <a:solidFill>
                  <a:schemeClr val="tx1"/>
                </a:solidFill>
              </a:rPr>
            </a:br>
            <a:r>
              <a:rPr lang="en-US" sz="1400" dirty="0" smtClean="0">
                <a:solidFill>
                  <a:schemeClr val="tx1"/>
                </a:solidFill>
              </a:rPr>
              <a:t/>
            </a:r>
            <a:br>
              <a:rPr lang="en-US" sz="1400" dirty="0" smtClean="0">
                <a:solidFill>
                  <a:schemeClr val="tx1"/>
                </a:solidFill>
              </a:rPr>
            </a:br>
            <a:r>
              <a:rPr lang="en-US" sz="1400" dirty="0" smtClean="0">
                <a:solidFill>
                  <a:schemeClr val="tx1"/>
                </a:solidFill>
              </a:rPr>
              <a:t>	—  foreign base company income as determined under section 954</a:t>
            </a:r>
            <a:br>
              <a:rPr lang="en-US" sz="1400" dirty="0" smtClean="0">
                <a:solidFill>
                  <a:schemeClr val="tx1"/>
                </a:solidFill>
              </a:rPr>
            </a:br>
            <a:r>
              <a:rPr lang="en-US" sz="1400" dirty="0" smtClean="0">
                <a:solidFill>
                  <a:schemeClr val="tx1"/>
                </a:solidFill>
              </a:rPr>
              <a:t/>
            </a:r>
            <a:br>
              <a:rPr lang="en-US" sz="1400" dirty="0" smtClean="0">
                <a:solidFill>
                  <a:schemeClr val="tx1"/>
                </a:solidFill>
              </a:rPr>
            </a:br>
            <a:r>
              <a:rPr lang="en-US" sz="1400" dirty="0" smtClean="0">
                <a:solidFill>
                  <a:schemeClr val="tx1"/>
                </a:solidFill>
              </a:rPr>
              <a:t>		</a:t>
            </a:r>
            <a:r>
              <a:rPr lang="en-US" sz="1400" dirty="0" smtClean="0">
                <a:solidFill>
                  <a:schemeClr val="tx1"/>
                </a:solidFill>
                <a:sym typeface="Symbol"/>
              </a:rPr>
              <a:t>  foreign personal holding company income, including</a:t>
            </a:r>
            <a:br>
              <a:rPr lang="en-US" sz="1400" dirty="0" smtClean="0">
                <a:solidFill>
                  <a:schemeClr val="tx1"/>
                </a:solidFill>
                <a:sym typeface="Symbol"/>
              </a:rPr>
            </a:br>
            <a:r>
              <a:rPr lang="en-US" sz="1400" dirty="0" smtClean="0">
                <a:solidFill>
                  <a:schemeClr val="tx1"/>
                </a:solidFill>
                <a:sym typeface="Symbol"/>
              </a:rPr>
              <a:t/>
            </a:r>
            <a:br>
              <a:rPr lang="en-US" sz="1400" dirty="0" smtClean="0">
                <a:solidFill>
                  <a:schemeClr val="tx1"/>
                </a:solidFill>
                <a:sym typeface="Symbol"/>
              </a:rPr>
            </a:br>
            <a:r>
              <a:rPr lang="en-US" sz="1400" dirty="0" smtClean="0">
                <a:solidFill>
                  <a:schemeClr val="tx1"/>
                </a:solidFill>
                <a:sym typeface="Symbol"/>
              </a:rPr>
              <a:t>			</a:t>
            </a:r>
            <a:r>
              <a:rPr lang="en-US" sz="1100" dirty="0" smtClean="0">
                <a:solidFill>
                  <a:schemeClr val="tx1"/>
                </a:solidFill>
                <a:sym typeface="Symbol"/>
              </a:rPr>
              <a:t>0   </a:t>
            </a:r>
            <a:r>
              <a:rPr lang="en-US" sz="1400" dirty="0" smtClean="0">
                <a:solidFill>
                  <a:schemeClr val="tx1"/>
                </a:solidFill>
                <a:sym typeface="Symbol"/>
              </a:rPr>
              <a:t>dividends, interests, royalties, passive rents, annuities</a:t>
            </a:r>
            <a:br>
              <a:rPr lang="en-US" sz="1400" dirty="0" smtClean="0">
                <a:solidFill>
                  <a:schemeClr val="tx1"/>
                </a:solidFill>
                <a:sym typeface="Symbol"/>
              </a:rPr>
            </a:br>
            <a:r>
              <a:rPr lang="en-US" sz="1400" dirty="0" smtClean="0">
                <a:solidFill>
                  <a:schemeClr val="tx1"/>
                </a:solidFill>
                <a:sym typeface="Symbol"/>
              </a:rPr>
              <a:t/>
            </a:r>
            <a:br>
              <a:rPr lang="en-US" sz="1400" dirty="0" smtClean="0">
                <a:solidFill>
                  <a:schemeClr val="tx1"/>
                </a:solidFill>
                <a:sym typeface="Symbol"/>
              </a:rPr>
            </a:br>
            <a:r>
              <a:rPr lang="en-US" sz="1400" dirty="0" smtClean="0">
                <a:solidFill>
                  <a:schemeClr val="tx1"/>
                </a:solidFill>
                <a:sym typeface="Symbol"/>
              </a:rPr>
              <a:t>			</a:t>
            </a:r>
            <a:r>
              <a:rPr lang="en-US" sz="1100" dirty="0" smtClean="0">
                <a:solidFill>
                  <a:schemeClr val="tx1"/>
                </a:solidFill>
                <a:sym typeface="Symbol"/>
              </a:rPr>
              <a:t>0</a:t>
            </a:r>
            <a:r>
              <a:rPr lang="en-US" sz="1400" dirty="0" smtClean="0">
                <a:solidFill>
                  <a:schemeClr val="tx1"/>
                </a:solidFill>
                <a:sym typeface="Symbol"/>
              </a:rPr>
              <a:t>   gains from sales or exchanges of property which give rise to these types of 			     income, of an interest in a trust, partnership or REMIC, or of property which 			     does not give rise to any income</a:t>
            </a:r>
            <a:br>
              <a:rPr lang="en-US" sz="1400" dirty="0" smtClean="0">
                <a:solidFill>
                  <a:schemeClr val="tx1"/>
                </a:solidFill>
                <a:sym typeface="Symbol"/>
              </a:rPr>
            </a:br>
            <a:r>
              <a:rPr lang="en-US" sz="1400" dirty="0" smtClean="0">
                <a:solidFill>
                  <a:schemeClr val="tx1"/>
                </a:solidFill>
                <a:sym typeface="Symbol"/>
              </a:rPr>
              <a:t/>
            </a:r>
            <a:br>
              <a:rPr lang="en-US" sz="1400" dirty="0" smtClean="0">
                <a:solidFill>
                  <a:schemeClr val="tx1"/>
                </a:solidFill>
                <a:sym typeface="Symbol"/>
              </a:rPr>
            </a:br>
            <a:r>
              <a:rPr lang="en-US" sz="1400" dirty="0" smtClean="0">
                <a:solidFill>
                  <a:schemeClr val="tx1"/>
                </a:solidFill>
                <a:sym typeface="Symbol"/>
              </a:rPr>
              <a:t>			</a:t>
            </a:r>
            <a:r>
              <a:rPr lang="en-US" sz="1100" dirty="0" smtClean="0">
                <a:solidFill>
                  <a:schemeClr val="tx1"/>
                </a:solidFill>
                <a:sym typeface="Symbol"/>
              </a:rPr>
              <a:t>0</a:t>
            </a:r>
            <a:r>
              <a:rPr lang="en-US" sz="1400" dirty="0" smtClean="0">
                <a:solidFill>
                  <a:schemeClr val="tx1"/>
                </a:solidFill>
                <a:sym typeface="Symbol"/>
              </a:rPr>
              <a:t>   net gains from certain commodities transactions</a:t>
            </a:r>
            <a:br>
              <a:rPr lang="en-US" sz="1400" dirty="0" smtClean="0">
                <a:solidFill>
                  <a:schemeClr val="tx1"/>
                </a:solidFill>
                <a:sym typeface="Symbol"/>
              </a:rPr>
            </a:br>
            <a:r>
              <a:rPr lang="en-US" sz="1400" dirty="0" smtClean="0">
                <a:solidFill>
                  <a:schemeClr val="tx1"/>
                </a:solidFill>
                <a:sym typeface="Symbol"/>
              </a:rPr>
              <a:t/>
            </a:r>
            <a:br>
              <a:rPr lang="en-US" sz="1400" dirty="0" smtClean="0">
                <a:solidFill>
                  <a:schemeClr val="tx1"/>
                </a:solidFill>
                <a:sym typeface="Symbol"/>
              </a:rPr>
            </a:br>
            <a:r>
              <a:rPr lang="en-US" sz="1400" dirty="0" smtClean="0">
                <a:solidFill>
                  <a:schemeClr val="tx1"/>
                </a:solidFill>
                <a:sym typeface="Symbol"/>
              </a:rPr>
              <a:t>			</a:t>
            </a:r>
            <a:r>
              <a:rPr lang="en-US" sz="1100" dirty="0" smtClean="0">
                <a:solidFill>
                  <a:schemeClr val="tx1"/>
                </a:solidFill>
                <a:sym typeface="Symbol"/>
              </a:rPr>
              <a:t>0   </a:t>
            </a:r>
            <a:r>
              <a:rPr lang="en-US" sz="1400" dirty="0" smtClean="0">
                <a:solidFill>
                  <a:schemeClr val="tx1"/>
                </a:solidFill>
                <a:sym typeface="Symbol"/>
              </a:rPr>
              <a:t>some foreign currency gains</a:t>
            </a:r>
            <a:br>
              <a:rPr lang="en-US" sz="1400" dirty="0" smtClean="0">
                <a:solidFill>
                  <a:schemeClr val="tx1"/>
                </a:solidFill>
                <a:sym typeface="Symbol"/>
              </a:rPr>
            </a:br>
            <a:r>
              <a:rPr lang="en-US" sz="1400" dirty="0" smtClean="0">
                <a:solidFill>
                  <a:schemeClr val="tx1"/>
                </a:solidFill>
                <a:sym typeface="Symbol"/>
              </a:rPr>
              <a:t/>
            </a:r>
            <a:br>
              <a:rPr lang="en-US" sz="1400" dirty="0" smtClean="0">
                <a:solidFill>
                  <a:schemeClr val="tx1"/>
                </a:solidFill>
                <a:sym typeface="Symbol"/>
              </a:rPr>
            </a:br>
            <a:r>
              <a:rPr lang="en-US" sz="1400" dirty="0" smtClean="0">
                <a:solidFill>
                  <a:schemeClr val="tx1"/>
                </a:solidFill>
                <a:sym typeface="Symbol"/>
              </a:rPr>
              <a:t>			</a:t>
            </a:r>
            <a:r>
              <a:rPr lang="en-US" sz="1100" dirty="0" smtClean="0">
                <a:solidFill>
                  <a:schemeClr val="tx1"/>
                </a:solidFill>
                <a:sym typeface="Symbol"/>
              </a:rPr>
              <a:t>0  </a:t>
            </a:r>
            <a:r>
              <a:rPr lang="en-US" sz="1400" dirty="0" smtClean="0">
                <a:solidFill>
                  <a:schemeClr val="tx1"/>
                </a:solidFill>
                <a:sym typeface="Symbol"/>
              </a:rPr>
              <a:t> income from notional principal contracts</a:t>
            </a:r>
            <a:br>
              <a:rPr lang="en-US" sz="1400" dirty="0" smtClean="0">
                <a:solidFill>
                  <a:schemeClr val="tx1"/>
                </a:solidFill>
                <a:sym typeface="Symbol"/>
              </a:rPr>
            </a:br>
            <a:r>
              <a:rPr lang="en-US" sz="1400" dirty="0" smtClean="0">
                <a:solidFill>
                  <a:schemeClr val="tx1"/>
                </a:solidFill>
                <a:sym typeface="Symbol"/>
              </a:rPr>
              <a:t>			</a:t>
            </a:r>
            <a:br>
              <a:rPr lang="en-US" sz="1400" dirty="0" smtClean="0">
                <a:solidFill>
                  <a:schemeClr val="tx1"/>
                </a:solidFill>
                <a:sym typeface="Symbol"/>
              </a:rPr>
            </a:br>
            <a:r>
              <a:rPr lang="en-US" sz="1400" dirty="0" smtClean="0">
                <a:solidFill>
                  <a:schemeClr val="tx1"/>
                </a:solidFill>
                <a:sym typeface="Symbol"/>
              </a:rPr>
              <a:t/>
            </a:r>
            <a:br>
              <a:rPr lang="en-US" sz="1400" dirty="0" smtClean="0">
                <a:solidFill>
                  <a:schemeClr val="tx1"/>
                </a:solidFill>
                <a:sym typeface="Symbol"/>
              </a:rPr>
            </a:br>
            <a:r>
              <a:rPr lang="en-US" sz="1400" dirty="0" smtClean="0">
                <a:solidFill>
                  <a:schemeClr val="tx1"/>
                </a:solidFill>
              </a:rPr>
              <a:t/>
            </a:r>
            <a:br>
              <a:rPr lang="en-US" sz="1400" dirty="0" smtClean="0">
                <a:solidFill>
                  <a:schemeClr val="tx1"/>
                </a:solidFill>
              </a:rPr>
            </a:br>
            <a:r>
              <a:rPr lang="en-US" sz="1400" dirty="0" smtClean="0">
                <a:solidFill>
                  <a:schemeClr val="tx1"/>
                </a:solidFill>
              </a:rPr>
              <a:t>		</a:t>
            </a:r>
            <a:br>
              <a:rPr lang="en-US" sz="1400" dirty="0" smtClean="0">
                <a:solidFill>
                  <a:schemeClr val="tx1"/>
                </a:solidFill>
              </a:rPr>
            </a:br>
            <a:r>
              <a:rPr lang="en-US" sz="1400" dirty="0" smtClean="0">
                <a:solidFill>
                  <a:schemeClr val="tx1"/>
                </a:solidFill>
              </a:rPr>
              <a:t/>
            </a:r>
            <a:br>
              <a:rPr lang="en-US" sz="1400" dirty="0" smtClean="0">
                <a:solidFill>
                  <a:schemeClr val="tx1"/>
                </a:solidFill>
              </a:rPr>
            </a:br>
            <a:r>
              <a:rPr lang="en-US" sz="1400" dirty="0" smtClean="0">
                <a:solidFill>
                  <a:schemeClr val="tx1"/>
                </a:solidFill>
              </a:rPr>
              <a:t> </a:t>
            </a:r>
            <a:endParaRPr lang="en-US" sz="1400" dirty="0">
              <a:solidFill>
                <a:schemeClr val="tx1"/>
              </a:solidFill>
            </a:endParaRPr>
          </a:p>
        </p:txBody>
      </p:sp>
      <p:sp>
        <p:nvSpPr>
          <p:cNvPr id="3" name="Slide Number Placeholder 2"/>
          <p:cNvSpPr>
            <a:spLocks noGrp="1"/>
          </p:cNvSpPr>
          <p:nvPr>
            <p:ph type="sldNum" sz="quarter" idx="12"/>
          </p:nvPr>
        </p:nvSpPr>
        <p:spPr/>
        <p:txBody>
          <a:bodyPr/>
          <a:lstStyle/>
          <a:p>
            <a:fld id="{626BF80B-33B5-4627-8985-D9082B3086CC}" type="slidenum">
              <a:rPr lang="en-US" smtClean="0"/>
              <a:pPr/>
              <a:t>5</a:t>
            </a:fld>
            <a:endParaRPr 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626BF80B-33B5-4627-8985-D9082B3086CC}" type="slidenum">
              <a:rPr lang="en-US" smtClean="0"/>
              <a:pPr/>
              <a:t>50</a:t>
            </a:fld>
            <a:endParaRPr lang="en-US" dirty="0"/>
          </a:p>
        </p:txBody>
      </p:sp>
      <p:sp>
        <p:nvSpPr>
          <p:cNvPr id="3" name="TextBox 2"/>
          <p:cNvSpPr txBox="1"/>
          <p:nvPr/>
        </p:nvSpPr>
        <p:spPr>
          <a:xfrm>
            <a:off x="546266" y="807522"/>
            <a:ext cx="8015844" cy="2092881"/>
          </a:xfrm>
          <a:prstGeom prst="rect">
            <a:avLst/>
          </a:prstGeom>
          <a:noFill/>
        </p:spPr>
        <p:txBody>
          <a:bodyPr wrap="square" rtlCol="0">
            <a:spAutoFit/>
          </a:bodyPr>
          <a:lstStyle/>
          <a:p>
            <a:r>
              <a:rPr lang="en-US" sz="2600" dirty="0" smtClean="0"/>
              <a:t>But …</a:t>
            </a:r>
          </a:p>
          <a:p>
            <a:pPr marL="403225" indent="-403225"/>
            <a:r>
              <a:rPr lang="en-US" sz="2600" dirty="0" smtClean="0"/>
              <a:t>—  Section 953(c)(7) seems to treat any direct stock interest in a foreign insurance company as subject to section 1248, </a:t>
            </a:r>
            <a:r>
              <a:rPr lang="en-US" sz="2600" u="sng" dirty="0" smtClean="0"/>
              <a:t>even</a:t>
            </a:r>
            <a:r>
              <a:rPr lang="en-US" sz="2600" dirty="0" smtClean="0"/>
              <a:t> </a:t>
            </a:r>
            <a:r>
              <a:rPr lang="en-US" sz="2600" u="sng" dirty="0" smtClean="0"/>
              <a:t>if</a:t>
            </a:r>
            <a:r>
              <a:rPr lang="en-US" sz="2600" dirty="0" smtClean="0"/>
              <a:t> the RPII rules do not generally apply because one of the </a:t>
            </a:r>
            <a:r>
              <a:rPr lang="en-US" sz="2600" u="sng" dirty="0" smtClean="0"/>
              <a:t>de</a:t>
            </a:r>
            <a:r>
              <a:rPr lang="en-US" sz="2600" dirty="0" smtClean="0"/>
              <a:t> </a:t>
            </a:r>
            <a:r>
              <a:rPr lang="en-US" sz="2600" u="sng" dirty="0" smtClean="0"/>
              <a:t>minimis</a:t>
            </a:r>
            <a:r>
              <a:rPr lang="en-US" sz="2600" dirty="0" smtClean="0"/>
              <a:t> rules apply.</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6262" y="228599"/>
            <a:ext cx="7989887" cy="767687"/>
          </a:xfrm>
        </p:spPr>
        <p:txBody>
          <a:bodyPr/>
          <a:lstStyle/>
          <a:p>
            <a:pPr marL="682625" indent="-682625"/>
            <a:r>
              <a:rPr lang="en-US" dirty="0" smtClean="0">
                <a:solidFill>
                  <a:schemeClr val="tx1"/>
                </a:solidFill>
              </a:rPr>
              <a:t>IV.	 The Application of the PFIC Rules to Insurance Companies 	</a:t>
            </a:r>
            <a:endParaRPr lang="en-US" dirty="0">
              <a:solidFill>
                <a:schemeClr val="tx1"/>
              </a:solidFill>
            </a:endParaRPr>
          </a:p>
        </p:txBody>
      </p:sp>
      <p:sp>
        <p:nvSpPr>
          <p:cNvPr id="3" name="Content Placeholder 2"/>
          <p:cNvSpPr>
            <a:spLocks noGrp="1"/>
          </p:cNvSpPr>
          <p:nvPr>
            <p:ph idx="1"/>
          </p:nvPr>
        </p:nvSpPr>
        <p:spPr/>
        <p:txBody>
          <a:bodyPr/>
          <a:lstStyle/>
          <a:p>
            <a:pPr marL="0" indent="0">
              <a:buNone/>
            </a:pPr>
            <a:endParaRPr lang="en-US" dirty="0"/>
          </a:p>
        </p:txBody>
      </p:sp>
      <p:sp>
        <p:nvSpPr>
          <p:cNvPr id="4" name="Slide Number Placeholder 3"/>
          <p:cNvSpPr>
            <a:spLocks noGrp="1"/>
          </p:cNvSpPr>
          <p:nvPr>
            <p:ph type="sldNum" sz="quarter" idx="12"/>
          </p:nvPr>
        </p:nvSpPr>
        <p:spPr/>
        <p:txBody>
          <a:bodyPr/>
          <a:lstStyle/>
          <a:p>
            <a:fld id="{626BF80B-33B5-4627-8985-D9082B3086CC}" type="slidenum">
              <a:rPr lang="en-US" smtClean="0"/>
              <a:pPr/>
              <a:t>51</a:t>
            </a:fld>
            <a:endParaRPr lang="en-US"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Table of Contents</a:t>
            </a:r>
            <a:endParaRPr lang="en-US" dirty="0">
              <a:solidFill>
                <a:schemeClr val="tx1"/>
              </a:solidFill>
            </a:endParaRPr>
          </a:p>
        </p:txBody>
      </p:sp>
      <p:sp>
        <p:nvSpPr>
          <p:cNvPr id="3" name="Content Placeholder 2"/>
          <p:cNvSpPr>
            <a:spLocks noGrp="1"/>
          </p:cNvSpPr>
          <p:nvPr>
            <p:ph idx="1"/>
          </p:nvPr>
        </p:nvSpPr>
        <p:spPr/>
        <p:txBody>
          <a:bodyPr/>
          <a:lstStyle/>
          <a:p>
            <a:pPr>
              <a:buNone/>
            </a:pPr>
            <a:r>
              <a:rPr lang="en-US" dirty="0" smtClean="0">
                <a:solidFill>
                  <a:schemeClr val="tx1">
                    <a:lumMod val="50000"/>
                  </a:schemeClr>
                </a:solidFill>
              </a:rPr>
              <a:t>Consequences of PFIC Status</a:t>
            </a:r>
          </a:p>
          <a:p>
            <a:pPr>
              <a:buNone/>
            </a:pPr>
            <a:r>
              <a:rPr lang="en-US" dirty="0" smtClean="0">
                <a:solidFill>
                  <a:schemeClr val="tx1">
                    <a:lumMod val="50000"/>
                  </a:schemeClr>
                </a:solidFill>
              </a:rPr>
              <a:t>Definition of PFIC </a:t>
            </a:r>
          </a:p>
          <a:p>
            <a:pPr>
              <a:buNone/>
            </a:pPr>
            <a:r>
              <a:rPr lang="en-US" dirty="0" smtClean="0">
                <a:solidFill>
                  <a:schemeClr val="tx1">
                    <a:lumMod val="50000"/>
                  </a:schemeClr>
                </a:solidFill>
              </a:rPr>
              <a:t>The Insurance Company Exception</a:t>
            </a:r>
          </a:p>
          <a:p>
            <a:pPr>
              <a:buNone/>
            </a:pPr>
            <a:r>
              <a:rPr lang="en-US" dirty="0" smtClean="0">
                <a:solidFill>
                  <a:schemeClr val="tx1">
                    <a:lumMod val="50000"/>
                  </a:schemeClr>
                </a:solidFill>
              </a:rPr>
              <a:t>PFIC Look-Through Rules</a:t>
            </a:r>
          </a:p>
          <a:p>
            <a:pPr>
              <a:buNone/>
            </a:pPr>
            <a:r>
              <a:rPr lang="en-US" dirty="0" smtClean="0">
                <a:solidFill>
                  <a:schemeClr val="tx1">
                    <a:lumMod val="50000"/>
                  </a:schemeClr>
                </a:solidFill>
              </a:rPr>
              <a:t>Copy of Article by Richard Safranek </a:t>
            </a:r>
            <a:r>
              <a:rPr lang="en-US" smtClean="0">
                <a:solidFill>
                  <a:schemeClr val="tx1">
                    <a:lumMod val="50000"/>
                  </a:schemeClr>
                </a:solidFill>
              </a:rPr>
              <a:t>and Diana </a:t>
            </a:r>
            <a:r>
              <a:rPr lang="en-US" dirty="0" smtClean="0">
                <a:solidFill>
                  <a:schemeClr val="tx1">
                    <a:lumMod val="50000"/>
                  </a:schemeClr>
                </a:solidFill>
              </a:rPr>
              <a:t>Chapman on the PFIC Insurance Company Exception that appeared in the </a:t>
            </a:r>
            <a:r>
              <a:rPr lang="en-US" dirty="0" err="1" smtClean="0">
                <a:solidFill>
                  <a:schemeClr val="tx1">
                    <a:lumMod val="50000"/>
                  </a:schemeClr>
                </a:solidFill>
              </a:rPr>
              <a:t>JuIy</a:t>
            </a:r>
            <a:r>
              <a:rPr lang="en-US" dirty="0" smtClean="0">
                <a:solidFill>
                  <a:schemeClr val="tx1">
                    <a:lumMod val="50000"/>
                  </a:schemeClr>
                </a:solidFill>
              </a:rPr>
              <a:t> 1997 Insurance Tax Review, pages 1147-1153 </a:t>
            </a:r>
          </a:p>
          <a:p>
            <a:pPr>
              <a:buNone/>
            </a:pPr>
            <a:endParaRPr lang="en-US" dirty="0" smtClean="0">
              <a:solidFill>
                <a:schemeClr val="tx1">
                  <a:lumMod val="50000"/>
                </a:schemeClr>
              </a:solidFill>
            </a:endParaRPr>
          </a:p>
          <a:p>
            <a:endParaRPr lang="en-US" dirty="0"/>
          </a:p>
        </p:txBody>
      </p:sp>
      <p:sp>
        <p:nvSpPr>
          <p:cNvPr id="4" name="Slide Number Placeholder 3"/>
          <p:cNvSpPr>
            <a:spLocks noGrp="1"/>
          </p:cNvSpPr>
          <p:nvPr>
            <p:ph type="sldNum" sz="quarter" idx="12"/>
          </p:nvPr>
        </p:nvSpPr>
        <p:spPr/>
        <p:txBody>
          <a:bodyPr/>
          <a:lstStyle/>
          <a:p>
            <a:fld id="{626BF80B-33B5-4627-8985-D9082B3086CC}" type="slidenum">
              <a:rPr lang="en-US" smtClean="0"/>
              <a:pPr/>
              <a:t>52</a:t>
            </a:fld>
            <a:endParaRPr lang="en-US"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quarter" idx="12"/>
          </p:nvPr>
        </p:nvSpPr>
        <p:spPr bwMode="gray">
          <a:xfrm>
            <a:off x="411479" y="1327458"/>
            <a:ext cx="8330184" cy="5025717"/>
          </a:xfrm>
        </p:spPr>
        <p:txBody>
          <a:bodyPr/>
          <a:lstStyle/>
          <a:p>
            <a:pPr>
              <a:buClr>
                <a:schemeClr val="tx1">
                  <a:lumMod val="50000"/>
                </a:schemeClr>
              </a:buClr>
            </a:pPr>
            <a:r>
              <a:rPr lang="en-US" sz="2600" dirty="0" smtClean="0">
                <a:solidFill>
                  <a:schemeClr val="tx1">
                    <a:lumMod val="50000"/>
                  </a:schemeClr>
                </a:solidFill>
              </a:rPr>
              <a:t>A U.S. owner of PFIC shares is taxed under one of 3 regimes:</a:t>
            </a:r>
          </a:p>
          <a:p>
            <a:pPr lvl="1">
              <a:buClr>
                <a:schemeClr val="tx1">
                  <a:lumMod val="50000"/>
                </a:schemeClr>
              </a:buClr>
            </a:pPr>
            <a:r>
              <a:rPr lang="en-US" sz="2600" dirty="0" smtClean="0">
                <a:solidFill>
                  <a:schemeClr val="tx1">
                    <a:lumMod val="50000"/>
                  </a:schemeClr>
                </a:solidFill>
              </a:rPr>
              <a:t>Excess Distribution – </a:t>
            </a:r>
            <a:r>
              <a:rPr lang="en-US" sz="2800" dirty="0" smtClean="0">
                <a:solidFill>
                  <a:schemeClr val="tx1"/>
                </a:solidFill>
              </a:rPr>
              <a:t>taxed </a:t>
            </a:r>
            <a:r>
              <a:rPr lang="en-US" sz="2800" dirty="0">
                <a:solidFill>
                  <a:schemeClr val="tx1"/>
                </a:solidFill>
              </a:rPr>
              <a:t>as ordinary income when shares are sold at a gain or the PFIC makes a higher than normal distribution </a:t>
            </a:r>
            <a:r>
              <a:rPr lang="en-US" sz="2600" dirty="0" smtClean="0">
                <a:solidFill>
                  <a:schemeClr val="tx1">
                    <a:lumMod val="50000"/>
                  </a:schemeClr>
                </a:solidFill>
              </a:rPr>
              <a:t>– interest charge applies – Default regime under Code section 1291.</a:t>
            </a:r>
          </a:p>
          <a:p>
            <a:pPr lvl="1">
              <a:buClr>
                <a:schemeClr val="tx1">
                  <a:lumMod val="50000"/>
                </a:schemeClr>
              </a:buClr>
            </a:pPr>
            <a:r>
              <a:rPr lang="en-US" sz="2600" dirty="0" smtClean="0">
                <a:solidFill>
                  <a:schemeClr val="tx1">
                    <a:lumMod val="50000"/>
                  </a:schemeClr>
                </a:solidFill>
              </a:rPr>
              <a:t>Qualified Electing Fund – US shareholder makes an election under Code section 1295 to be taxed on an annual basis, regardless of whether a distribution is made.</a:t>
            </a:r>
          </a:p>
          <a:p>
            <a:pPr lvl="1">
              <a:buClr>
                <a:schemeClr val="tx1">
                  <a:lumMod val="50000"/>
                </a:schemeClr>
              </a:buClr>
            </a:pPr>
            <a:r>
              <a:rPr lang="en-US" sz="2600" dirty="0" smtClean="0">
                <a:solidFill>
                  <a:schemeClr val="tx1">
                    <a:lumMod val="50000"/>
                  </a:schemeClr>
                </a:solidFill>
              </a:rPr>
              <a:t>Mark to Market – US shareholder makes an election under Code section 1296 to mark to market any PFIC stock owned at the end of the taxable year.</a:t>
            </a:r>
          </a:p>
        </p:txBody>
      </p:sp>
      <p:sp>
        <p:nvSpPr>
          <p:cNvPr id="142363" name="Rectangle 27"/>
          <p:cNvSpPr>
            <a:spLocks noGrp="1"/>
          </p:cNvSpPr>
          <p:nvPr>
            <p:ph type="title"/>
          </p:nvPr>
        </p:nvSpPr>
        <p:spPr bwMode="gray">
          <a:xfrm>
            <a:off x="414337" y="391665"/>
            <a:ext cx="8330184" cy="384721"/>
          </a:xfrm>
        </p:spPr>
        <p:txBody>
          <a:bodyPr/>
          <a:lstStyle/>
          <a:p>
            <a:r>
              <a:rPr lang="en-US" sz="3200" dirty="0" smtClean="0">
                <a:solidFill>
                  <a:schemeClr val="tx1">
                    <a:lumMod val="50000"/>
                  </a:schemeClr>
                </a:solidFill>
              </a:rPr>
              <a:t>Negative Consequences of Owning PFIC Shares	</a:t>
            </a:r>
          </a:p>
        </p:txBody>
      </p:sp>
      <p:sp>
        <p:nvSpPr>
          <p:cNvPr id="4" name="Slide Number Placeholder 3"/>
          <p:cNvSpPr txBox="1">
            <a:spLocks/>
          </p:cNvSpPr>
          <p:nvPr/>
        </p:nvSpPr>
        <p:spPr bwMode="gray">
          <a:xfrm>
            <a:off x="4114800" y="6500815"/>
            <a:ext cx="914400" cy="155448"/>
          </a:xfrm>
          <a:prstGeom prst="rect">
            <a:avLst/>
          </a:prstGeom>
        </p:spPr>
        <p:txBody>
          <a:bodyPr vert="horz" lIns="0" tIns="0" rIns="0" bIns="0" rtlCol="0">
            <a:noAutofit/>
          </a:bodyPr>
          <a:lstStyle/>
          <a:p>
            <a:pPr marL="0" marR="0" lvl="0" indent="0" algn="ctr" defTabSz="914400" rtl="0" eaLnBrk="1" fontAlgn="base" latinLnBrk="0" hangingPunct="1">
              <a:lnSpc>
                <a:spcPct val="100000"/>
              </a:lnSpc>
              <a:spcBef>
                <a:spcPts val="2200"/>
              </a:spcBef>
              <a:spcAft>
                <a:spcPct val="0"/>
              </a:spcAft>
              <a:buClrTx/>
              <a:buSzTx/>
              <a:buFont typeface="Arial" pitchFamily="34" charset="0"/>
              <a:buNone/>
              <a:tabLst/>
              <a:defRPr/>
            </a:pPr>
            <a:fld id="{626BF80B-33B5-4627-8985-D9082B3086CC}" type="slidenum">
              <a:rPr kumimoji="0" lang="en-US" sz="1000" b="0" i="0" u="none" strike="noStrike" kern="1200" cap="none" spc="0" normalizeH="0" baseline="0" noProof="0" smtClean="0">
                <a:ln>
                  <a:noFill/>
                </a:ln>
                <a:solidFill>
                  <a:schemeClr val="tx2"/>
                </a:solidFill>
                <a:effectLst/>
                <a:uLnTx/>
                <a:uFillTx/>
                <a:latin typeface="+mn-lt"/>
                <a:ea typeface="+mn-ea"/>
                <a:cs typeface="Arial" pitchFamily="34" charset="0"/>
              </a:rPr>
              <a:pPr marL="0" marR="0" lvl="0" indent="0" algn="ctr" defTabSz="914400" rtl="0" eaLnBrk="1" fontAlgn="base" latinLnBrk="0" hangingPunct="1">
                <a:lnSpc>
                  <a:spcPct val="100000"/>
                </a:lnSpc>
                <a:spcBef>
                  <a:spcPts val="2200"/>
                </a:spcBef>
                <a:spcAft>
                  <a:spcPct val="0"/>
                </a:spcAft>
                <a:buClrTx/>
                <a:buSzTx/>
                <a:buFont typeface="Arial" pitchFamily="34" charset="0"/>
                <a:buNone/>
                <a:tabLst/>
                <a:defRPr/>
              </a:pPr>
              <a:t>53</a:t>
            </a:fld>
            <a:endParaRPr kumimoji="0" lang="en-US" sz="1000" b="0" i="0" u="none" strike="noStrike" kern="1200" cap="none" spc="0" normalizeH="0" baseline="0" noProof="0" dirty="0">
              <a:ln>
                <a:noFill/>
              </a:ln>
              <a:solidFill>
                <a:schemeClr val="tx2"/>
              </a:solidFill>
              <a:effectLst/>
              <a:uLnTx/>
              <a:uFillTx/>
              <a:latin typeface="+mn-lt"/>
              <a:ea typeface="+mn-ea"/>
              <a:cs typeface="Arial" pitchFamily="34" charset="0"/>
            </a:endParaRPr>
          </a:p>
        </p:txBody>
      </p:sp>
    </p:spTree>
    <p:extLst>
      <p:ext uri="{BB962C8B-B14F-4D97-AF65-F5344CB8AC3E}">
        <p14:creationId xmlns:p14="http://schemas.microsoft.com/office/powerpoint/2010/main" xmlns="" val="322847649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quarter" idx="12"/>
          </p:nvPr>
        </p:nvSpPr>
        <p:spPr bwMode="gray">
          <a:xfrm>
            <a:off x="411479" y="1399032"/>
            <a:ext cx="8330184" cy="4583314"/>
          </a:xfrm>
        </p:spPr>
        <p:txBody>
          <a:bodyPr/>
          <a:lstStyle/>
          <a:p>
            <a:r>
              <a:rPr lang="en-US" sz="2600" dirty="0" smtClean="0">
                <a:solidFill>
                  <a:schemeClr val="tx1">
                    <a:lumMod val="50000"/>
                  </a:schemeClr>
                </a:solidFill>
              </a:rPr>
              <a:t>Code section 1297(a)</a:t>
            </a:r>
          </a:p>
          <a:p>
            <a:r>
              <a:rPr lang="en-US" sz="2600" dirty="0" smtClean="0">
                <a:solidFill>
                  <a:schemeClr val="tx1">
                    <a:lumMod val="50000"/>
                  </a:schemeClr>
                </a:solidFill>
              </a:rPr>
              <a:t>Passive foreign investment company (“PFIC”)  means any foreign corporation if:</a:t>
            </a:r>
          </a:p>
          <a:p>
            <a:pPr marL="342900" indent="-342900">
              <a:buFont typeface="Arial" pitchFamily="34" charset="0"/>
              <a:buChar char="•"/>
            </a:pPr>
            <a:r>
              <a:rPr lang="en-US" sz="2600" dirty="0" smtClean="0">
                <a:solidFill>
                  <a:schemeClr val="tx1">
                    <a:lumMod val="50000"/>
                  </a:schemeClr>
                </a:solidFill>
              </a:rPr>
              <a:t>75% or more of the gross income of such corporation for the taxable year is passive income, or </a:t>
            </a:r>
          </a:p>
          <a:p>
            <a:pPr marL="342900" indent="-342900">
              <a:buFont typeface="Arial" pitchFamily="34" charset="0"/>
              <a:buChar char="•"/>
            </a:pPr>
            <a:r>
              <a:rPr lang="en-US" sz="2600" dirty="0" smtClean="0">
                <a:solidFill>
                  <a:schemeClr val="tx1">
                    <a:lumMod val="50000"/>
                  </a:schemeClr>
                </a:solidFill>
              </a:rPr>
              <a:t>The average percentage of assets held by such corporation during the taxable year which produce passive income or which are held for the production of passive income is at least 50%.</a:t>
            </a:r>
            <a:endParaRPr lang="en-US" sz="2600" dirty="0">
              <a:solidFill>
                <a:schemeClr val="tx1">
                  <a:lumMod val="50000"/>
                </a:schemeClr>
              </a:solidFill>
            </a:endParaRPr>
          </a:p>
        </p:txBody>
      </p:sp>
      <p:sp>
        <p:nvSpPr>
          <p:cNvPr id="142363" name="Rectangle 27"/>
          <p:cNvSpPr>
            <a:spLocks noGrp="1"/>
          </p:cNvSpPr>
          <p:nvPr>
            <p:ph type="title"/>
          </p:nvPr>
        </p:nvSpPr>
        <p:spPr bwMode="gray">
          <a:xfrm>
            <a:off x="414337" y="391665"/>
            <a:ext cx="8330184" cy="384721"/>
          </a:xfrm>
        </p:spPr>
        <p:txBody>
          <a:bodyPr/>
          <a:lstStyle/>
          <a:p>
            <a:r>
              <a:rPr lang="en-US" sz="3200" dirty="0" smtClean="0">
                <a:solidFill>
                  <a:schemeClr val="tx1">
                    <a:lumMod val="50000"/>
                  </a:schemeClr>
                </a:solidFill>
              </a:rPr>
              <a:t>What is a PFIC?</a:t>
            </a:r>
          </a:p>
        </p:txBody>
      </p:sp>
      <p:sp>
        <p:nvSpPr>
          <p:cNvPr id="4" name="Slide Number Placeholder 3"/>
          <p:cNvSpPr txBox="1">
            <a:spLocks/>
          </p:cNvSpPr>
          <p:nvPr/>
        </p:nvSpPr>
        <p:spPr bwMode="gray">
          <a:xfrm>
            <a:off x="4114800" y="6500815"/>
            <a:ext cx="914400" cy="155448"/>
          </a:xfrm>
          <a:prstGeom prst="rect">
            <a:avLst/>
          </a:prstGeom>
        </p:spPr>
        <p:txBody>
          <a:bodyPr vert="horz" lIns="0" tIns="0" rIns="0" bIns="0" rtlCol="0">
            <a:noAutofit/>
          </a:bodyPr>
          <a:lstStyle/>
          <a:p>
            <a:pPr marL="0" marR="0" lvl="0" indent="0" algn="ctr" defTabSz="914400" rtl="0" eaLnBrk="1" fontAlgn="base" latinLnBrk="0" hangingPunct="1">
              <a:lnSpc>
                <a:spcPct val="100000"/>
              </a:lnSpc>
              <a:spcBef>
                <a:spcPts val="2200"/>
              </a:spcBef>
              <a:spcAft>
                <a:spcPct val="0"/>
              </a:spcAft>
              <a:buClrTx/>
              <a:buSzTx/>
              <a:buFont typeface="Arial" pitchFamily="34" charset="0"/>
              <a:buNone/>
              <a:tabLst/>
              <a:defRPr/>
            </a:pPr>
            <a:fld id="{626BF80B-33B5-4627-8985-D9082B3086CC}" type="slidenum">
              <a:rPr kumimoji="0" lang="en-US" sz="1000" b="0" i="0" u="none" strike="noStrike" kern="1200" cap="none" spc="0" normalizeH="0" baseline="0" noProof="0" smtClean="0">
                <a:ln>
                  <a:noFill/>
                </a:ln>
                <a:solidFill>
                  <a:schemeClr val="tx2"/>
                </a:solidFill>
                <a:effectLst/>
                <a:uLnTx/>
                <a:uFillTx/>
                <a:latin typeface="+mn-lt"/>
                <a:ea typeface="+mn-ea"/>
                <a:cs typeface="Arial" pitchFamily="34" charset="0"/>
              </a:rPr>
              <a:pPr marL="0" marR="0" lvl="0" indent="0" algn="ctr" defTabSz="914400" rtl="0" eaLnBrk="1" fontAlgn="base" latinLnBrk="0" hangingPunct="1">
                <a:lnSpc>
                  <a:spcPct val="100000"/>
                </a:lnSpc>
                <a:spcBef>
                  <a:spcPts val="2200"/>
                </a:spcBef>
                <a:spcAft>
                  <a:spcPct val="0"/>
                </a:spcAft>
                <a:buClrTx/>
                <a:buSzTx/>
                <a:buFont typeface="Arial" pitchFamily="34" charset="0"/>
                <a:buNone/>
                <a:tabLst/>
                <a:defRPr/>
              </a:pPr>
              <a:t>54</a:t>
            </a:fld>
            <a:endParaRPr kumimoji="0" lang="en-US" sz="1000" b="0" i="0" u="none" strike="noStrike" kern="1200" cap="none" spc="0" normalizeH="0" baseline="0" noProof="0" dirty="0">
              <a:ln>
                <a:noFill/>
              </a:ln>
              <a:solidFill>
                <a:schemeClr val="tx2"/>
              </a:solidFill>
              <a:effectLst/>
              <a:uLnTx/>
              <a:uFillTx/>
              <a:latin typeface="+mn-lt"/>
              <a:ea typeface="+mn-ea"/>
              <a:cs typeface="Arial" pitchFamily="34" charset="0"/>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quarter" idx="12"/>
          </p:nvPr>
        </p:nvSpPr>
        <p:spPr bwMode="gray">
          <a:xfrm>
            <a:off x="411479" y="1414529"/>
            <a:ext cx="8330184" cy="4590031"/>
          </a:xfrm>
        </p:spPr>
        <p:txBody>
          <a:bodyPr/>
          <a:lstStyle/>
          <a:p>
            <a:pPr>
              <a:buClr>
                <a:schemeClr val="tx1">
                  <a:lumMod val="50000"/>
                </a:schemeClr>
              </a:buClr>
            </a:pPr>
            <a:r>
              <a:rPr lang="en-US" dirty="0" smtClean="0">
                <a:solidFill>
                  <a:schemeClr val="tx1">
                    <a:lumMod val="50000"/>
                  </a:schemeClr>
                </a:solidFill>
              </a:rPr>
              <a:t>Section 1297(b) incorporates section 954(c) – FPHCI</a:t>
            </a:r>
          </a:p>
          <a:p>
            <a:pPr lvl="1">
              <a:buClr>
                <a:schemeClr val="tx1">
                  <a:lumMod val="50000"/>
                </a:schemeClr>
              </a:buClr>
            </a:pPr>
            <a:r>
              <a:rPr lang="en-US" dirty="0" smtClean="0">
                <a:solidFill>
                  <a:schemeClr val="tx1">
                    <a:lumMod val="50000"/>
                  </a:schemeClr>
                </a:solidFill>
              </a:rPr>
              <a:t>Dividends, interest, rents, royalties</a:t>
            </a:r>
          </a:p>
          <a:p>
            <a:pPr lvl="1">
              <a:buClr>
                <a:schemeClr val="tx1">
                  <a:lumMod val="50000"/>
                </a:schemeClr>
              </a:buClr>
            </a:pPr>
            <a:endParaRPr lang="en-US" dirty="0" smtClean="0">
              <a:solidFill>
                <a:schemeClr val="tx1">
                  <a:lumMod val="50000"/>
                </a:schemeClr>
              </a:solidFill>
            </a:endParaRPr>
          </a:p>
          <a:p>
            <a:pPr lvl="1">
              <a:buClr>
                <a:schemeClr val="tx1">
                  <a:lumMod val="50000"/>
                </a:schemeClr>
              </a:buClr>
            </a:pPr>
            <a:r>
              <a:rPr lang="en-US" dirty="0" smtClean="0">
                <a:solidFill>
                  <a:schemeClr val="tx1">
                    <a:lumMod val="50000"/>
                  </a:schemeClr>
                </a:solidFill>
              </a:rPr>
              <a:t>Gain from the sale or exchange of property, BUT</a:t>
            </a:r>
          </a:p>
          <a:p>
            <a:pPr marL="1587" lvl="1" indent="0">
              <a:buClr>
                <a:schemeClr val="tx1">
                  <a:lumMod val="50000"/>
                </a:schemeClr>
              </a:buClr>
              <a:buNone/>
            </a:pPr>
            <a:endParaRPr lang="en-US" dirty="0" smtClean="0">
              <a:solidFill>
                <a:schemeClr val="tx1">
                  <a:lumMod val="50000"/>
                </a:schemeClr>
              </a:solidFill>
            </a:endParaRPr>
          </a:p>
          <a:p>
            <a:pPr lvl="1">
              <a:buClr>
                <a:schemeClr val="tx1">
                  <a:lumMod val="50000"/>
                </a:schemeClr>
              </a:buClr>
            </a:pPr>
            <a:r>
              <a:rPr lang="en-US" dirty="0" smtClean="0">
                <a:solidFill>
                  <a:schemeClr val="tx1">
                    <a:lumMod val="50000"/>
                  </a:schemeClr>
                </a:solidFill>
              </a:rPr>
              <a:t>Pursuant to the “insurance company exception” in section 1297(b)(2)(B), passive income does not include income “derived in the active conduct of an insurance business by a corporation which is predominantly engaged in an insurance business and which would be subject to tax under subchapter L if it were a domestic corporation.”</a:t>
            </a:r>
          </a:p>
          <a:p>
            <a:pPr lvl="1">
              <a:buClr>
                <a:schemeClr val="tx1">
                  <a:lumMod val="50000"/>
                </a:schemeClr>
              </a:buClr>
            </a:pPr>
            <a:endParaRPr lang="en-US" dirty="0">
              <a:solidFill>
                <a:schemeClr val="tx1">
                  <a:lumMod val="50000"/>
                </a:schemeClr>
              </a:solidFill>
            </a:endParaRPr>
          </a:p>
        </p:txBody>
      </p:sp>
      <p:sp>
        <p:nvSpPr>
          <p:cNvPr id="142363" name="Rectangle 27"/>
          <p:cNvSpPr>
            <a:spLocks noGrp="1"/>
          </p:cNvSpPr>
          <p:nvPr>
            <p:ph type="title"/>
          </p:nvPr>
        </p:nvSpPr>
        <p:spPr bwMode="gray">
          <a:xfrm>
            <a:off x="414337" y="391665"/>
            <a:ext cx="8330184" cy="384721"/>
          </a:xfrm>
        </p:spPr>
        <p:txBody>
          <a:bodyPr/>
          <a:lstStyle/>
          <a:p>
            <a:r>
              <a:rPr lang="en-US" sz="3200" dirty="0" smtClean="0">
                <a:solidFill>
                  <a:schemeClr val="tx1">
                    <a:lumMod val="50000"/>
                  </a:schemeClr>
                </a:solidFill>
              </a:rPr>
              <a:t>PFICs – What is Passive Income?</a:t>
            </a:r>
          </a:p>
        </p:txBody>
      </p:sp>
      <p:sp>
        <p:nvSpPr>
          <p:cNvPr id="4" name="Slide Number Placeholder 3"/>
          <p:cNvSpPr txBox="1">
            <a:spLocks/>
          </p:cNvSpPr>
          <p:nvPr/>
        </p:nvSpPr>
        <p:spPr bwMode="gray">
          <a:xfrm>
            <a:off x="4114800" y="6500815"/>
            <a:ext cx="914400" cy="155448"/>
          </a:xfrm>
          <a:prstGeom prst="rect">
            <a:avLst/>
          </a:prstGeom>
        </p:spPr>
        <p:txBody>
          <a:bodyPr vert="horz" lIns="0" tIns="0" rIns="0" bIns="0" rtlCol="0">
            <a:noAutofit/>
          </a:bodyPr>
          <a:lstStyle/>
          <a:p>
            <a:pPr marL="0" marR="0" lvl="0" indent="0" algn="ctr" defTabSz="914400" rtl="0" eaLnBrk="1" fontAlgn="base" latinLnBrk="0" hangingPunct="1">
              <a:lnSpc>
                <a:spcPct val="100000"/>
              </a:lnSpc>
              <a:spcBef>
                <a:spcPts val="2200"/>
              </a:spcBef>
              <a:spcAft>
                <a:spcPct val="0"/>
              </a:spcAft>
              <a:buClrTx/>
              <a:buSzTx/>
              <a:buFont typeface="Arial" pitchFamily="34" charset="0"/>
              <a:buNone/>
              <a:tabLst/>
              <a:defRPr/>
            </a:pPr>
            <a:fld id="{626BF80B-33B5-4627-8985-D9082B3086CC}" type="slidenum">
              <a:rPr kumimoji="0" lang="en-US" sz="1000" b="0" i="0" u="none" strike="noStrike" kern="1200" cap="none" spc="0" normalizeH="0" baseline="0" noProof="0" smtClean="0">
                <a:ln>
                  <a:noFill/>
                </a:ln>
                <a:solidFill>
                  <a:schemeClr val="tx2"/>
                </a:solidFill>
                <a:effectLst/>
                <a:uLnTx/>
                <a:uFillTx/>
                <a:latin typeface="+mn-lt"/>
                <a:ea typeface="+mn-ea"/>
                <a:cs typeface="Arial" pitchFamily="34" charset="0"/>
              </a:rPr>
              <a:pPr marL="0" marR="0" lvl="0" indent="0" algn="ctr" defTabSz="914400" rtl="0" eaLnBrk="1" fontAlgn="base" latinLnBrk="0" hangingPunct="1">
                <a:lnSpc>
                  <a:spcPct val="100000"/>
                </a:lnSpc>
                <a:spcBef>
                  <a:spcPts val="2200"/>
                </a:spcBef>
                <a:spcAft>
                  <a:spcPct val="0"/>
                </a:spcAft>
                <a:buClrTx/>
                <a:buSzTx/>
                <a:buFont typeface="Arial" pitchFamily="34" charset="0"/>
                <a:buNone/>
                <a:tabLst/>
                <a:defRPr/>
              </a:pPr>
              <a:t>55</a:t>
            </a:fld>
            <a:endParaRPr kumimoji="0" lang="en-US" sz="1000" b="0" i="0" u="none" strike="noStrike" kern="1200" cap="none" spc="0" normalizeH="0" baseline="0" noProof="0" dirty="0">
              <a:ln>
                <a:noFill/>
              </a:ln>
              <a:solidFill>
                <a:schemeClr val="tx2"/>
              </a:solidFill>
              <a:effectLst/>
              <a:uLnTx/>
              <a:uFillTx/>
              <a:latin typeface="+mn-lt"/>
              <a:ea typeface="+mn-ea"/>
              <a:cs typeface="Arial" pitchFamily="34" charset="0"/>
            </a:endParaRPr>
          </a:p>
        </p:txBody>
      </p:sp>
    </p:spTree>
    <p:extLst>
      <p:ext uri="{BB962C8B-B14F-4D97-AF65-F5344CB8AC3E}">
        <p14:creationId xmlns:p14="http://schemas.microsoft.com/office/powerpoint/2010/main" xmlns="" val="368264222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quarter" idx="12"/>
          </p:nvPr>
        </p:nvSpPr>
        <p:spPr bwMode="gray">
          <a:xfrm>
            <a:off x="411479" y="1399031"/>
            <a:ext cx="8330184" cy="4955273"/>
          </a:xfrm>
        </p:spPr>
        <p:txBody>
          <a:bodyPr/>
          <a:lstStyle/>
          <a:p>
            <a:r>
              <a:rPr lang="en-US" sz="2600" dirty="0" smtClean="0">
                <a:solidFill>
                  <a:schemeClr val="tx1">
                    <a:lumMod val="50000"/>
                  </a:schemeClr>
                </a:solidFill>
              </a:rPr>
              <a:t>Legislative background described in attached July 1997 article in Insurance Tax Review, pages 1147 – 1153.</a:t>
            </a:r>
          </a:p>
          <a:p>
            <a:r>
              <a:rPr lang="en-US" sz="2600" dirty="0" smtClean="0">
                <a:solidFill>
                  <a:schemeClr val="tx1">
                    <a:lumMod val="50000"/>
                  </a:schemeClr>
                </a:solidFill>
              </a:rPr>
              <a:t>By making unrelated changes during mark-up of the Tax Reform Act of 1986, the House and Senate inadvertently swept insurance companies into the PFIC regime.</a:t>
            </a:r>
          </a:p>
          <a:p>
            <a:r>
              <a:rPr lang="en-US" sz="2600" dirty="0" smtClean="0">
                <a:solidFill>
                  <a:schemeClr val="tx1">
                    <a:lumMod val="50000"/>
                  </a:schemeClr>
                </a:solidFill>
              </a:rPr>
              <a:t>The insurance company exception was added at the last minute; the Conference Report noted only that “an exception is provided . . . for income derived by bona fide banks and insurance companies, subject to regulatory exceptions.”</a:t>
            </a:r>
          </a:p>
        </p:txBody>
      </p:sp>
      <p:sp>
        <p:nvSpPr>
          <p:cNvPr id="142363" name="Rectangle 27"/>
          <p:cNvSpPr>
            <a:spLocks noGrp="1"/>
          </p:cNvSpPr>
          <p:nvPr>
            <p:ph type="title"/>
          </p:nvPr>
        </p:nvSpPr>
        <p:spPr bwMode="gray">
          <a:xfrm>
            <a:off x="414337" y="391665"/>
            <a:ext cx="8330184" cy="384721"/>
          </a:xfrm>
        </p:spPr>
        <p:txBody>
          <a:bodyPr/>
          <a:lstStyle/>
          <a:p>
            <a:r>
              <a:rPr lang="en-US" sz="3200" dirty="0" smtClean="0">
                <a:solidFill>
                  <a:schemeClr val="tx1">
                    <a:lumMod val="50000"/>
                  </a:schemeClr>
                </a:solidFill>
              </a:rPr>
              <a:t>PFIC Insurance Company Exception</a:t>
            </a:r>
          </a:p>
        </p:txBody>
      </p:sp>
      <p:sp>
        <p:nvSpPr>
          <p:cNvPr id="4" name="Slide Number Placeholder 3"/>
          <p:cNvSpPr txBox="1">
            <a:spLocks/>
          </p:cNvSpPr>
          <p:nvPr/>
        </p:nvSpPr>
        <p:spPr bwMode="gray">
          <a:xfrm>
            <a:off x="4114800" y="6500815"/>
            <a:ext cx="914400" cy="155448"/>
          </a:xfrm>
          <a:prstGeom prst="rect">
            <a:avLst/>
          </a:prstGeom>
        </p:spPr>
        <p:txBody>
          <a:bodyPr vert="horz" lIns="0" tIns="0" rIns="0" bIns="0" rtlCol="0">
            <a:noAutofit/>
          </a:bodyPr>
          <a:lstStyle/>
          <a:p>
            <a:pPr marL="0" marR="0" lvl="0" indent="0" algn="ctr" defTabSz="914400" rtl="0" eaLnBrk="1" fontAlgn="base" latinLnBrk="0" hangingPunct="1">
              <a:lnSpc>
                <a:spcPct val="100000"/>
              </a:lnSpc>
              <a:spcBef>
                <a:spcPts val="2200"/>
              </a:spcBef>
              <a:spcAft>
                <a:spcPct val="0"/>
              </a:spcAft>
              <a:buClrTx/>
              <a:buSzTx/>
              <a:buFont typeface="Arial" pitchFamily="34" charset="0"/>
              <a:buNone/>
              <a:tabLst/>
              <a:defRPr/>
            </a:pPr>
            <a:fld id="{626BF80B-33B5-4627-8985-D9082B3086CC}" type="slidenum">
              <a:rPr kumimoji="0" lang="en-US" sz="1000" b="0" i="0" u="none" strike="noStrike" kern="1200" cap="none" spc="0" normalizeH="0" baseline="0" noProof="0" smtClean="0">
                <a:ln>
                  <a:noFill/>
                </a:ln>
                <a:solidFill>
                  <a:schemeClr val="tx2"/>
                </a:solidFill>
                <a:effectLst/>
                <a:uLnTx/>
                <a:uFillTx/>
                <a:latin typeface="+mn-lt"/>
                <a:ea typeface="+mn-ea"/>
                <a:cs typeface="Arial" pitchFamily="34" charset="0"/>
              </a:rPr>
              <a:pPr marL="0" marR="0" lvl="0" indent="0" algn="ctr" defTabSz="914400" rtl="0" eaLnBrk="1" fontAlgn="base" latinLnBrk="0" hangingPunct="1">
                <a:lnSpc>
                  <a:spcPct val="100000"/>
                </a:lnSpc>
                <a:spcBef>
                  <a:spcPts val="2200"/>
                </a:spcBef>
                <a:spcAft>
                  <a:spcPct val="0"/>
                </a:spcAft>
                <a:buClrTx/>
                <a:buSzTx/>
                <a:buFont typeface="Arial" pitchFamily="34" charset="0"/>
                <a:buNone/>
                <a:tabLst/>
                <a:defRPr/>
              </a:pPr>
              <a:t>56</a:t>
            </a:fld>
            <a:endParaRPr kumimoji="0" lang="en-US" sz="1000" b="0" i="0" u="none" strike="noStrike" kern="1200" cap="none" spc="0" normalizeH="0" baseline="0" noProof="0" dirty="0">
              <a:ln>
                <a:noFill/>
              </a:ln>
              <a:solidFill>
                <a:schemeClr val="tx2"/>
              </a:solidFill>
              <a:effectLst/>
              <a:uLnTx/>
              <a:uFillTx/>
              <a:latin typeface="+mn-lt"/>
              <a:ea typeface="+mn-ea"/>
              <a:cs typeface="Arial" pitchFamily="34" charset="0"/>
            </a:endParaRPr>
          </a:p>
        </p:txBody>
      </p:sp>
    </p:spTree>
    <p:extLst>
      <p:ext uri="{BB962C8B-B14F-4D97-AF65-F5344CB8AC3E}">
        <p14:creationId xmlns:p14="http://schemas.microsoft.com/office/powerpoint/2010/main" xmlns="" val="253301508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quarter" idx="12"/>
          </p:nvPr>
        </p:nvSpPr>
        <p:spPr bwMode="gray">
          <a:xfrm>
            <a:off x="411479" y="1141856"/>
            <a:ext cx="8330184" cy="4955273"/>
          </a:xfrm>
        </p:spPr>
        <p:txBody>
          <a:bodyPr/>
          <a:lstStyle/>
          <a:p>
            <a:r>
              <a:rPr lang="en-US" sz="2600" dirty="0" smtClean="0">
                <a:solidFill>
                  <a:schemeClr val="tx1">
                    <a:lumMod val="50000"/>
                  </a:schemeClr>
                </a:solidFill>
              </a:rPr>
              <a:t>The Blue Book to the 1986 Act carved out from the exception assets held by insurance companies “in excess of the reasonable needs of their insurance business.”   </a:t>
            </a:r>
          </a:p>
          <a:p>
            <a:r>
              <a:rPr lang="en-US" sz="2600" dirty="0" smtClean="0">
                <a:solidFill>
                  <a:schemeClr val="tx1">
                    <a:lumMod val="50000"/>
                  </a:schemeClr>
                </a:solidFill>
              </a:rPr>
              <a:t>To that extent, therefore, assets held by an insurance company may be considered passive and, if the excess is large enough, the insurance company would be considered a PFIC notwithstanding the insurance company exception.</a:t>
            </a:r>
          </a:p>
          <a:p>
            <a:r>
              <a:rPr lang="en-US" sz="2600" dirty="0" smtClean="0">
                <a:solidFill>
                  <a:schemeClr val="tx1">
                    <a:lumMod val="50000"/>
                  </a:schemeClr>
                </a:solidFill>
              </a:rPr>
              <a:t>In Notice 2003-34 the IRS warned that it would scrutinize arrangements where an offshore insurance company “uses its capital and efforts primarily in investing rather than primarily in the insurance business.”</a:t>
            </a:r>
            <a:endParaRPr lang="en-US" sz="2600" dirty="0">
              <a:solidFill>
                <a:schemeClr val="tx1">
                  <a:lumMod val="50000"/>
                </a:schemeClr>
              </a:solidFill>
            </a:endParaRPr>
          </a:p>
        </p:txBody>
      </p:sp>
      <p:sp>
        <p:nvSpPr>
          <p:cNvPr id="142363" name="Rectangle 27"/>
          <p:cNvSpPr>
            <a:spLocks noGrp="1"/>
          </p:cNvSpPr>
          <p:nvPr>
            <p:ph type="title"/>
          </p:nvPr>
        </p:nvSpPr>
        <p:spPr bwMode="gray">
          <a:xfrm>
            <a:off x="414337" y="391665"/>
            <a:ext cx="8330184" cy="384721"/>
          </a:xfrm>
        </p:spPr>
        <p:txBody>
          <a:bodyPr/>
          <a:lstStyle/>
          <a:p>
            <a:r>
              <a:rPr lang="en-US" sz="3200" dirty="0" smtClean="0">
                <a:solidFill>
                  <a:schemeClr val="tx1">
                    <a:lumMod val="50000"/>
                  </a:schemeClr>
                </a:solidFill>
              </a:rPr>
              <a:t>PFIC Insurance Company Exception</a:t>
            </a:r>
          </a:p>
        </p:txBody>
      </p:sp>
      <p:sp>
        <p:nvSpPr>
          <p:cNvPr id="4" name="Slide Number Placeholder 3"/>
          <p:cNvSpPr txBox="1">
            <a:spLocks/>
          </p:cNvSpPr>
          <p:nvPr/>
        </p:nvSpPr>
        <p:spPr bwMode="gray">
          <a:xfrm>
            <a:off x="4114800" y="6500815"/>
            <a:ext cx="914400" cy="155448"/>
          </a:xfrm>
          <a:prstGeom prst="rect">
            <a:avLst/>
          </a:prstGeom>
        </p:spPr>
        <p:txBody>
          <a:bodyPr vert="horz" lIns="0" tIns="0" rIns="0" bIns="0" rtlCol="0">
            <a:noAutofit/>
          </a:bodyPr>
          <a:lstStyle/>
          <a:p>
            <a:pPr marL="0" marR="0" lvl="0" indent="0" algn="ctr" defTabSz="914400" rtl="0" eaLnBrk="1" fontAlgn="base" latinLnBrk="0" hangingPunct="1">
              <a:lnSpc>
                <a:spcPct val="100000"/>
              </a:lnSpc>
              <a:spcBef>
                <a:spcPts val="2200"/>
              </a:spcBef>
              <a:spcAft>
                <a:spcPct val="0"/>
              </a:spcAft>
              <a:buClrTx/>
              <a:buSzTx/>
              <a:buFont typeface="Arial" pitchFamily="34" charset="0"/>
              <a:buNone/>
              <a:tabLst/>
              <a:defRPr/>
            </a:pPr>
            <a:fld id="{626BF80B-33B5-4627-8985-D9082B3086CC}" type="slidenum">
              <a:rPr kumimoji="0" lang="en-US" sz="1000" b="0" i="0" u="none" strike="noStrike" kern="1200" cap="none" spc="0" normalizeH="0" baseline="0" noProof="0" smtClean="0">
                <a:ln>
                  <a:noFill/>
                </a:ln>
                <a:solidFill>
                  <a:schemeClr val="tx2"/>
                </a:solidFill>
                <a:effectLst/>
                <a:uLnTx/>
                <a:uFillTx/>
                <a:latin typeface="+mn-lt"/>
                <a:ea typeface="+mn-ea"/>
                <a:cs typeface="Arial" pitchFamily="34" charset="0"/>
              </a:rPr>
              <a:pPr marL="0" marR="0" lvl="0" indent="0" algn="ctr" defTabSz="914400" rtl="0" eaLnBrk="1" fontAlgn="base" latinLnBrk="0" hangingPunct="1">
                <a:lnSpc>
                  <a:spcPct val="100000"/>
                </a:lnSpc>
                <a:spcBef>
                  <a:spcPts val="2200"/>
                </a:spcBef>
                <a:spcAft>
                  <a:spcPct val="0"/>
                </a:spcAft>
                <a:buClrTx/>
                <a:buSzTx/>
                <a:buFont typeface="Arial" pitchFamily="34" charset="0"/>
                <a:buNone/>
                <a:tabLst/>
                <a:defRPr/>
              </a:pPr>
              <a:t>57</a:t>
            </a:fld>
            <a:endParaRPr kumimoji="0" lang="en-US" sz="1000" b="0" i="0" u="none" strike="noStrike" kern="1200" cap="none" spc="0" normalizeH="0" baseline="0" noProof="0" dirty="0">
              <a:ln>
                <a:noFill/>
              </a:ln>
              <a:solidFill>
                <a:schemeClr val="tx2"/>
              </a:solidFill>
              <a:effectLst/>
              <a:uLnTx/>
              <a:uFillTx/>
              <a:latin typeface="+mn-lt"/>
              <a:ea typeface="+mn-ea"/>
              <a:cs typeface="Arial" pitchFamily="34" charset="0"/>
            </a:endParaRPr>
          </a:p>
        </p:txBody>
      </p:sp>
    </p:spTree>
    <p:extLst>
      <p:ext uri="{BB962C8B-B14F-4D97-AF65-F5344CB8AC3E}">
        <p14:creationId xmlns:p14="http://schemas.microsoft.com/office/powerpoint/2010/main" xmlns="" val="303289970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quarter" idx="12"/>
          </p:nvPr>
        </p:nvSpPr>
        <p:spPr bwMode="gray">
          <a:xfrm>
            <a:off x="411479" y="929898"/>
            <a:ext cx="8330184" cy="5423278"/>
          </a:xfrm>
        </p:spPr>
        <p:txBody>
          <a:bodyPr/>
          <a:lstStyle/>
          <a:p>
            <a:r>
              <a:rPr lang="en-US" dirty="0" smtClean="0">
                <a:solidFill>
                  <a:schemeClr val="tx1">
                    <a:lumMod val="50000"/>
                  </a:schemeClr>
                </a:solidFill>
              </a:rPr>
              <a:t>As detailed in the Insurance Tax Review article cited above, it is not necessary that an insurance company satisfy the “active conduct of a trade or business” test in section 367(a) and Treas. Reg. 1.367(a)-2T(b)(3).</a:t>
            </a:r>
          </a:p>
          <a:p>
            <a:r>
              <a:rPr lang="en-US" dirty="0" smtClean="0">
                <a:solidFill>
                  <a:schemeClr val="tx1">
                    <a:lumMod val="50000"/>
                  </a:schemeClr>
                </a:solidFill>
              </a:rPr>
              <a:t>For example, the use of third party management companies would not disqualify a company from being engaged in the active conduct of an insurance business, so captives that qualify as insurance companies are eligible for the insurance company exception even if they are managed by third parties.</a:t>
            </a:r>
          </a:p>
        </p:txBody>
      </p:sp>
      <p:sp>
        <p:nvSpPr>
          <p:cNvPr id="142363" name="Rectangle 27"/>
          <p:cNvSpPr>
            <a:spLocks noGrp="1"/>
          </p:cNvSpPr>
          <p:nvPr>
            <p:ph type="title"/>
          </p:nvPr>
        </p:nvSpPr>
        <p:spPr bwMode="gray">
          <a:xfrm>
            <a:off x="414337" y="391665"/>
            <a:ext cx="8330184" cy="384721"/>
          </a:xfrm>
        </p:spPr>
        <p:txBody>
          <a:bodyPr/>
          <a:lstStyle/>
          <a:p>
            <a:r>
              <a:rPr lang="en-US" sz="3200" dirty="0" smtClean="0">
                <a:solidFill>
                  <a:schemeClr val="tx1">
                    <a:lumMod val="50000"/>
                  </a:schemeClr>
                </a:solidFill>
              </a:rPr>
              <a:t>Active Conduct of an Insurance Business</a:t>
            </a:r>
          </a:p>
        </p:txBody>
      </p:sp>
      <p:sp>
        <p:nvSpPr>
          <p:cNvPr id="4" name="Slide Number Placeholder 3"/>
          <p:cNvSpPr txBox="1">
            <a:spLocks/>
          </p:cNvSpPr>
          <p:nvPr/>
        </p:nvSpPr>
        <p:spPr bwMode="gray">
          <a:xfrm>
            <a:off x="4114800" y="6500815"/>
            <a:ext cx="914400" cy="155448"/>
          </a:xfrm>
          <a:prstGeom prst="rect">
            <a:avLst/>
          </a:prstGeom>
        </p:spPr>
        <p:txBody>
          <a:bodyPr vert="horz" lIns="0" tIns="0" rIns="0" bIns="0" rtlCol="0">
            <a:noAutofit/>
          </a:bodyPr>
          <a:lstStyle/>
          <a:p>
            <a:pPr marL="0" marR="0" lvl="0" indent="0" algn="ctr" defTabSz="914400" rtl="0" eaLnBrk="1" fontAlgn="base" latinLnBrk="0" hangingPunct="1">
              <a:lnSpc>
                <a:spcPct val="100000"/>
              </a:lnSpc>
              <a:spcBef>
                <a:spcPts val="2200"/>
              </a:spcBef>
              <a:spcAft>
                <a:spcPct val="0"/>
              </a:spcAft>
              <a:buClrTx/>
              <a:buSzTx/>
              <a:buFont typeface="Arial" pitchFamily="34" charset="0"/>
              <a:buNone/>
              <a:tabLst/>
              <a:defRPr/>
            </a:pPr>
            <a:fld id="{626BF80B-33B5-4627-8985-D9082B3086CC}" type="slidenum">
              <a:rPr kumimoji="0" lang="en-US" sz="1000" b="0" i="0" u="none" strike="noStrike" kern="1200" cap="none" spc="0" normalizeH="0" baseline="0" noProof="0" smtClean="0">
                <a:ln>
                  <a:noFill/>
                </a:ln>
                <a:solidFill>
                  <a:schemeClr val="tx2"/>
                </a:solidFill>
                <a:effectLst/>
                <a:uLnTx/>
                <a:uFillTx/>
                <a:latin typeface="+mn-lt"/>
                <a:ea typeface="+mn-ea"/>
                <a:cs typeface="Arial" pitchFamily="34" charset="0"/>
              </a:rPr>
              <a:pPr marL="0" marR="0" lvl="0" indent="0" algn="ctr" defTabSz="914400" rtl="0" eaLnBrk="1" fontAlgn="base" latinLnBrk="0" hangingPunct="1">
                <a:lnSpc>
                  <a:spcPct val="100000"/>
                </a:lnSpc>
                <a:spcBef>
                  <a:spcPts val="2200"/>
                </a:spcBef>
                <a:spcAft>
                  <a:spcPct val="0"/>
                </a:spcAft>
                <a:buClrTx/>
                <a:buSzTx/>
                <a:buFont typeface="Arial" pitchFamily="34" charset="0"/>
                <a:buNone/>
                <a:tabLst/>
                <a:defRPr/>
              </a:pPr>
              <a:t>58</a:t>
            </a:fld>
            <a:endParaRPr kumimoji="0" lang="en-US" sz="1000" b="0" i="0" u="none" strike="noStrike" kern="1200" cap="none" spc="0" normalizeH="0" baseline="0" noProof="0" dirty="0">
              <a:ln>
                <a:noFill/>
              </a:ln>
              <a:solidFill>
                <a:schemeClr val="tx2"/>
              </a:solidFill>
              <a:effectLst/>
              <a:uLnTx/>
              <a:uFillTx/>
              <a:latin typeface="+mn-lt"/>
              <a:ea typeface="+mn-ea"/>
              <a:cs typeface="Arial" pitchFamily="34" charset="0"/>
            </a:endParaRPr>
          </a:p>
        </p:txBody>
      </p:sp>
    </p:spTree>
    <p:extLst>
      <p:ext uri="{BB962C8B-B14F-4D97-AF65-F5344CB8AC3E}">
        <p14:creationId xmlns:p14="http://schemas.microsoft.com/office/powerpoint/2010/main" xmlns="" val="162777767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quarter" idx="12"/>
          </p:nvPr>
        </p:nvSpPr>
        <p:spPr bwMode="gray">
          <a:xfrm>
            <a:off x="380482" y="1051786"/>
            <a:ext cx="8330184" cy="5160936"/>
          </a:xfrm>
        </p:spPr>
        <p:txBody>
          <a:bodyPr/>
          <a:lstStyle/>
          <a:p>
            <a:r>
              <a:rPr lang="en-US" sz="2600" dirty="0" smtClean="0">
                <a:solidFill>
                  <a:schemeClr val="tx1">
                    <a:lumMod val="50000"/>
                  </a:schemeClr>
                </a:solidFill>
              </a:rPr>
              <a:t>Once you conclude the company is an insurance company, you identify the assets protected by the exception via the following steps:</a:t>
            </a:r>
          </a:p>
          <a:p>
            <a:r>
              <a:rPr lang="en-US" sz="2600" dirty="0" smtClean="0">
                <a:solidFill>
                  <a:schemeClr val="tx1">
                    <a:lumMod val="50000"/>
                  </a:schemeClr>
                </a:solidFill>
              </a:rPr>
              <a:t>Step 1:  identify insurance reserves (loss reserves and UPR).  The company clearly needs assets equal to that amount.</a:t>
            </a:r>
          </a:p>
          <a:p>
            <a:r>
              <a:rPr lang="en-US" sz="2600" dirty="0" smtClean="0">
                <a:solidFill>
                  <a:schemeClr val="tx1">
                    <a:lumMod val="50000"/>
                  </a:schemeClr>
                </a:solidFill>
              </a:rPr>
              <a:t>Step 2:  decide how much capital it is reasonable for the company being tested to hold.  Is it catastrophe business?  Are losses fairly predictable or volatile?  What rating does </a:t>
            </a:r>
            <a:r>
              <a:rPr lang="en-US" sz="2600" smtClean="0">
                <a:solidFill>
                  <a:schemeClr val="tx1">
                    <a:lumMod val="50000"/>
                  </a:schemeClr>
                </a:solidFill>
              </a:rPr>
              <a:t>the company </a:t>
            </a:r>
            <a:r>
              <a:rPr lang="en-US" sz="2600" dirty="0" smtClean="0">
                <a:solidFill>
                  <a:schemeClr val="tx1">
                    <a:lumMod val="50000"/>
                  </a:schemeClr>
                </a:solidFill>
              </a:rPr>
              <a:t>need to attract customers?</a:t>
            </a:r>
          </a:p>
          <a:p>
            <a:r>
              <a:rPr lang="en-US" sz="2600" dirty="0" smtClean="0">
                <a:solidFill>
                  <a:schemeClr val="tx1">
                    <a:lumMod val="50000"/>
                  </a:schemeClr>
                </a:solidFill>
              </a:rPr>
              <a:t>Step 3:  If the sum of 1 and 2 exceeds 50% of total assets, the company passes the PFIC asset test.  </a:t>
            </a:r>
          </a:p>
          <a:p>
            <a:endParaRPr lang="en-US" dirty="0"/>
          </a:p>
          <a:p>
            <a:endParaRPr lang="en-US" dirty="0" smtClean="0"/>
          </a:p>
        </p:txBody>
      </p:sp>
      <p:sp>
        <p:nvSpPr>
          <p:cNvPr id="142363" name="Rectangle 27"/>
          <p:cNvSpPr>
            <a:spLocks noGrp="1"/>
          </p:cNvSpPr>
          <p:nvPr>
            <p:ph type="title"/>
          </p:nvPr>
        </p:nvSpPr>
        <p:spPr bwMode="gray">
          <a:xfrm>
            <a:off x="414337" y="391665"/>
            <a:ext cx="8330184" cy="384721"/>
          </a:xfrm>
        </p:spPr>
        <p:txBody>
          <a:bodyPr/>
          <a:lstStyle/>
          <a:p>
            <a:r>
              <a:rPr lang="en-US" sz="3200" dirty="0">
                <a:solidFill>
                  <a:schemeClr val="tx1">
                    <a:lumMod val="50000"/>
                  </a:schemeClr>
                </a:solidFill>
              </a:rPr>
              <a:t>T</a:t>
            </a:r>
            <a:r>
              <a:rPr lang="en-US" sz="3200" dirty="0" smtClean="0">
                <a:solidFill>
                  <a:schemeClr val="tx1">
                    <a:lumMod val="50000"/>
                  </a:schemeClr>
                </a:solidFill>
              </a:rPr>
              <a:t>he Reasonable Needs of the Business</a:t>
            </a:r>
          </a:p>
        </p:txBody>
      </p:sp>
      <p:sp>
        <p:nvSpPr>
          <p:cNvPr id="4" name="Slide Number Placeholder 3"/>
          <p:cNvSpPr txBox="1">
            <a:spLocks/>
          </p:cNvSpPr>
          <p:nvPr/>
        </p:nvSpPr>
        <p:spPr bwMode="gray">
          <a:xfrm>
            <a:off x="4114800" y="6500815"/>
            <a:ext cx="914400" cy="155448"/>
          </a:xfrm>
          <a:prstGeom prst="rect">
            <a:avLst/>
          </a:prstGeom>
        </p:spPr>
        <p:txBody>
          <a:bodyPr vert="horz" lIns="0" tIns="0" rIns="0" bIns="0" rtlCol="0">
            <a:noAutofit/>
          </a:bodyPr>
          <a:lstStyle/>
          <a:p>
            <a:pPr marL="0" marR="0" lvl="0" indent="0" algn="ctr" defTabSz="914400" rtl="0" eaLnBrk="1" fontAlgn="base" latinLnBrk="0" hangingPunct="1">
              <a:lnSpc>
                <a:spcPct val="100000"/>
              </a:lnSpc>
              <a:spcBef>
                <a:spcPts val="2200"/>
              </a:spcBef>
              <a:spcAft>
                <a:spcPct val="0"/>
              </a:spcAft>
              <a:buClrTx/>
              <a:buSzTx/>
              <a:buFont typeface="Arial" pitchFamily="34" charset="0"/>
              <a:buNone/>
              <a:tabLst/>
              <a:defRPr/>
            </a:pPr>
            <a:fld id="{626BF80B-33B5-4627-8985-D9082B3086CC}" type="slidenum">
              <a:rPr kumimoji="0" lang="en-US" sz="1000" b="0" i="0" u="none" strike="noStrike" kern="1200" cap="none" spc="0" normalizeH="0" baseline="0" noProof="0" smtClean="0">
                <a:ln>
                  <a:noFill/>
                </a:ln>
                <a:solidFill>
                  <a:schemeClr val="tx2"/>
                </a:solidFill>
                <a:effectLst/>
                <a:uLnTx/>
                <a:uFillTx/>
                <a:latin typeface="+mn-lt"/>
                <a:ea typeface="+mn-ea"/>
                <a:cs typeface="Arial" pitchFamily="34" charset="0"/>
              </a:rPr>
              <a:pPr marL="0" marR="0" lvl="0" indent="0" algn="ctr" defTabSz="914400" rtl="0" eaLnBrk="1" fontAlgn="base" latinLnBrk="0" hangingPunct="1">
                <a:lnSpc>
                  <a:spcPct val="100000"/>
                </a:lnSpc>
                <a:spcBef>
                  <a:spcPts val="2200"/>
                </a:spcBef>
                <a:spcAft>
                  <a:spcPct val="0"/>
                </a:spcAft>
                <a:buClrTx/>
                <a:buSzTx/>
                <a:buFont typeface="Arial" pitchFamily="34" charset="0"/>
                <a:buNone/>
                <a:tabLst/>
                <a:defRPr/>
              </a:pPr>
              <a:t>59</a:t>
            </a:fld>
            <a:endParaRPr kumimoji="0" lang="en-US" sz="1000" b="0" i="0" u="none" strike="noStrike" kern="1200" cap="none" spc="0" normalizeH="0" baseline="0" noProof="0" dirty="0">
              <a:ln>
                <a:noFill/>
              </a:ln>
              <a:solidFill>
                <a:schemeClr val="tx2"/>
              </a:solidFill>
              <a:effectLst/>
              <a:uLnTx/>
              <a:uFillTx/>
              <a:latin typeface="+mn-lt"/>
              <a:ea typeface="+mn-ea"/>
              <a:cs typeface="Arial" pitchFamily="34" charset="0"/>
            </a:endParaRPr>
          </a:p>
        </p:txBody>
      </p:sp>
    </p:spTree>
    <p:extLst>
      <p:ext uri="{BB962C8B-B14F-4D97-AF65-F5344CB8AC3E}">
        <p14:creationId xmlns:p14="http://schemas.microsoft.com/office/powerpoint/2010/main" xmlns="" val="390069828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6262" y="228599"/>
            <a:ext cx="7989887" cy="5891981"/>
          </a:xfrm>
        </p:spPr>
        <p:txBody>
          <a:bodyPr/>
          <a:lstStyle/>
          <a:p>
            <a:r>
              <a:rPr lang="en-US" sz="3200" dirty="0" smtClean="0">
                <a:solidFill>
                  <a:schemeClr val="tx1"/>
                </a:solidFill>
              </a:rPr>
              <a:t>What is a “CFC”?</a:t>
            </a:r>
            <a:br>
              <a:rPr lang="en-US" sz="3200" dirty="0" smtClean="0">
                <a:solidFill>
                  <a:schemeClr val="tx1"/>
                </a:solidFill>
              </a:rPr>
            </a:br>
            <a:r>
              <a:rPr lang="en-US" dirty="0" smtClean="0">
                <a:solidFill>
                  <a:schemeClr val="tx1"/>
                </a:solidFill>
              </a:rPr>
              <a:t/>
            </a:r>
            <a:br>
              <a:rPr lang="en-US" dirty="0" smtClean="0">
                <a:solidFill>
                  <a:schemeClr val="tx1"/>
                </a:solidFill>
              </a:rPr>
            </a:br>
            <a:r>
              <a:rPr lang="en-US" dirty="0" smtClean="0">
                <a:solidFill>
                  <a:schemeClr val="tx1"/>
                </a:solidFill>
              </a:rPr>
              <a:t/>
            </a:r>
            <a:br>
              <a:rPr lang="en-US" dirty="0" smtClean="0">
                <a:solidFill>
                  <a:schemeClr val="tx1"/>
                </a:solidFill>
              </a:rPr>
            </a:br>
            <a:r>
              <a:rPr lang="en-US" dirty="0" smtClean="0">
                <a:solidFill>
                  <a:schemeClr val="tx1"/>
                </a:solidFill>
              </a:rPr>
              <a:t>Any “foreign corporation” if </a:t>
            </a:r>
            <a:r>
              <a:rPr lang="en-US" u="sng" dirty="0" smtClean="0">
                <a:solidFill>
                  <a:schemeClr val="tx1"/>
                </a:solidFill>
              </a:rPr>
              <a:t>more</a:t>
            </a:r>
            <a:r>
              <a:rPr lang="en-US" dirty="0" smtClean="0">
                <a:solidFill>
                  <a:schemeClr val="tx1"/>
                </a:solidFill>
              </a:rPr>
              <a:t> </a:t>
            </a:r>
            <a:r>
              <a:rPr lang="en-US" u="sng" dirty="0" smtClean="0">
                <a:solidFill>
                  <a:schemeClr val="tx1"/>
                </a:solidFill>
              </a:rPr>
              <a:t>than</a:t>
            </a:r>
            <a:r>
              <a:rPr lang="en-US" dirty="0" smtClean="0">
                <a:solidFill>
                  <a:schemeClr val="tx1"/>
                </a:solidFill>
              </a:rPr>
              <a:t> 50% of </a:t>
            </a:r>
            <a:br>
              <a:rPr lang="en-US" dirty="0" smtClean="0">
                <a:solidFill>
                  <a:schemeClr val="tx1"/>
                </a:solidFill>
              </a:rPr>
            </a:br>
            <a:r>
              <a:rPr lang="en-US" dirty="0" smtClean="0">
                <a:solidFill>
                  <a:schemeClr val="tx1"/>
                </a:solidFill>
              </a:rPr>
              <a:t/>
            </a:r>
            <a:br>
              <a:rPr lang="en-US" dirty="0" smtClean="0">
                <a:solidFill>
                  <a:schemeClr val="tx1"/>
                </a:solidFill>
              </a:rPr>
            </a:br>
            <a:r>
              <a:rPr lang="en-US" dirty="0" smtClean="0">
                <a:solidFill>
                  <a:schemeClr val="tx1"/>
                </a:solidFill>
              </a:rPr>
              <a:t>	—	the total voting power of all classes of 		stock entitled to vote, 	</a:t>
            </a:r>
            <a:br>
              <a:rPr lang="en-US" dirty="0" smtClean="0">
                <a:solidFill>
                  <a:schemeClr val="tx1"/>
                </a:solidFill>
              </a:rPr>
            </a:br>
            <a:r>
              <a:rPr lang="en-US" dirty="0" smtClean="0">
                <a:solidFill>
                  <a:schemeClr val="tx1"/>
                </a:solidFill>
              </a:rPr>
              <a:t>	or</a:t>
            </a:r>
            <a:br>
              <a:rPr lang="en-US" dirty="0" smtClean="0">
                <a:solidFill>
                  <a:schemeClr val="tx1"/>
                </a:solidFill>
              </a:rPr>
            </a:br>
            <a:r>
              <a:rPr lang="en-US" dirty="0" smtClean="0">
                <a:solidFill>
                  <a:schemeClr val="tx1"/>
                </a:solidFill>
              </a:rPr>
              <a:t/>
            </a:r>
            <a:br>
              <a:rPr lang="en-US" dirty="0" smtClean="0">
                <a:solidFill>
                  <a:schemeClr val="tx1"/>
                </a:solidFill>
              </a:rPr>
            </a:br>
            <a:r>
              <a:rPr lang="en-US" dirty="0" smtClean="0">
                <a:solidFill>
                  <a:schemeClr val="tx1"/>
                </a:solidFill>
              </a:rPr>
              <a:t>	—	the total value of the stock of the 			corporation is </a:t>
            </a:r>
            <a:r>
              <a:rPr lang="en-US" u="sng" dirty="0" smtClean="0">
                <a:solidFill>
                  <a:schemeClr val="tx1"/>
                </a:solidFill>
              </a:rPr>
              <a:t>owned</a:t>
            </a:r>
            <a:r>
              <a:rPr lang="en-US" dirty="0" smtClean="0">
                <a:solidFill>
                  <a:schemeClr val="tx1"/>
                </a:solidFill>
              </a:rPr>
              <a:t> by “</a:t>
            </a:r>
            <a:r>
              <a:rPr lang="en-US" u="sng" dirty="0" smtClean="0">
                <a:solidFill>
                  <a:schemeClr val="tx1"/>
                </a:solidFill>
              </a:rPr>
              <a:t>United States </a:t>
            </a:r>
            <a:r>
              <a:rPr lang="en-US" dirty="0" smtClean="0">
                <a:solidFill>
                  <a:schemeClr val="tx1"/>
                </a:solidFill>
              </a:rPr>
              <a:t>		</a:t>
            </a:r>
            <a:r>
              <a:rPr lang="en-US" u="sng" dirty="0" smtClean="0">
                <a:solidFill>
                  <a:schemeClr val="tx1"/>
                </a:solidFill>
              </a:rPr>
              <a:t>shareholders</a:t>
            </a:r>
            <a:r>
              <a:rPr lang="en-US" dirty="0" smtClean="0">
                <a:solidFill>
                  <a:schemeClr val="tx1"/>
                </a:solidFill>
              </a:rPr>
              <a:t>” on </a:t>
            </a:r>
            <a:r>
              <a:rPr lang="en-US" u="sng" dirty="0" smtClean="0">
                <a:solidFill>
                  <a:schemeClr val="tx1"/>
                </a:solidFill>
              </a:rPr>
              <a:t>any</a:t>
            </a:r>
            <a:r>
              <a:rPr lang="en-US" dirty="0" smtClean="0">
                <a:solidFill>
                  <a:schemeClr val="tx1"/>
                </a:solidFill>
              </a:rPr>
              <a:t> day during the 			taxable year of the corporation</a:t>
            </a:r>
            <a:endParaRPr lang="en-US" dirty="0">
              <a:solidFill>
                <a:schemeClr val="tx1"/>
              </a:solidFill>
            </a:endParaRPr>
          </a:p>
        </p:txBody>
      </p:sp>
      <p:sp>
        <p:nvSpPr>
          <p:cNvPr id="3" name="Slide Number Placeholder 2"/>
          <p:cNvSpPr>
            <a:spLocks noGrp="1"/>
          </p:cNvSpPr>
          <p:nvPr>
            <p:ph type="sldNum" sz="quarter" idx="12"/>
          </p:nvPr>
        </p:nvSpPr>
        <p:spPr/>
        <p:txBody>
          <a:bodyPr/>
          <a:lstStyle/>
          <a:p>
            <a:fld id="{626BF80B-33B5-4627-8985-D9082B3086CC}" type="slidenum">
              <a:rPr lang="en-US" smtClean="0"/>
              <a:pPr/>
              <a:t>6</a:t>
            </a:fld>
            <a:endParaRPr lang="en-US"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quarter" idx="12"/>
          </p:nvPr>
        </p:nvSpPr>
        <p:spPr bwMode="gray">
          <a:xfrm>
            <a:off x="380482" y="1007390"/>
            <a:ext cx="8330184" cy="5107660"/>
          </a:xfrm>
        </p:spPr>
        <p:txBody>
          <a:bodyPr/>
          <a:lstStyle/>
          <a:p>
            <a:r>
              <a:rPr lang="en-US" dirty="0" smtClean="0">
                <a:solidFill>
                  <a:schemeClr val="tx1">
                    <a:lumMod val="50000"/>
                  </a:schemeClr>
                </a:solidFill>
              </a:rPr>
              <a:t>Insurance companies </a:t>
            </a:r>
            <a:r>
              <a:rPr lang="en-US" dirty="0" smtClean="0">
                <a:solidFill>
                  <a:schemeClr val="tx1"/>
                </a:solidFill>
              </a:rPr>
              <a:t>normally </a:t>
            </a:r>
            <a:r>
              <a:rPr lang="en-US" dirty="0">
                <a:solidFill>
                  <a:schemeClr val="tx1"/>
                </a:solidFill>
              </a:rPr>
              <a:t>focus on the asset test because premiums are not described in section 954(c) and thus are considered active income.  Thus, if over 50% of investment assets are “good” assets then over 50% of the company’s investment income also would be “good.”  Thus, a test that requires 75% “bad” income is easily passed if an insurance company passes the assets </a:t>
            </a:r>
            <a:r>
              <a:rPr lang="en-US" dirty="0" smtClean="0">
                <a:solidFill>
                  <a:schemeClr val="tx1"/>
                </a:solidFill>
              </a:rPr>
              <a:t>test.</a:t>
            </a:r>
          </a:p>
          <a:p>
            <a:r>
              <a:rPr lang="en-US" dirty="0">
                <a:solidFill>
                  <a:schemeClr val="tx1">
                    <a:lumMod val="50000"/>
                  </a:schemeClr>
                </a:solidFill>
              </a:rPr>
              <a:t>Notice 2003-34 notes that being subject to tax as an insurance company is not sufficient because the exception applies only to “income derived in the </a:t>
            </a:r>
            <a:r>
              <a:rPr lang="en-US" i="1" dirty="0">
                <a:solidFill>
                  <a:schemeClr val="tx1">
                    <a:lumMod val="50000"/>
                  </a:schemeClr>
                </a:solidFill>
              </a:rPr>
              <a:t>active</a:t>
            </a:r>
            <a:r>
              <a:rPr lang="en-US" dirty="0">
                <a:solidFill>
                  <a:schemeClr val="tx1">
                    <a:lumMod val="50000"/>
                  </a:schemeClr>
                </a:solidFill>
              </a:rPr>
              <a:t> conduct of an insurance business.”  (Reference presumably is to excess assets.)</a:t>
            </a:r>
          </a:p>
          <a:p>
            <a:endParaRPr lang="en-US" dirty="0">
              <a:solidFill>
                <a:schemeClr val="tx1">
                  <a:lumMod val="50000"/>
                </a:schemeClr>
              </a:solidFill>
            </a:endParaRPr>
          </a:p>
          <a:p>
            <a:endParaRPr lang="en-US" dirty="0" smtClean="0"/>
          </a:p>
        </p:txBody>
      </p:sp>
      <p:sp>
        <p:nvSpPr>
          <p:cNvPr id="142363" name="Rectangle 27"/>
          <p:cNvSpPr>
            <a:spLocks noGrp="1"/>
          </p:cNvSpPr>
          <p:nvPr>
            <p:ph type="title"/>
          </p:nvPr>
        </p:nvSpPr>
        <p:spPr bwMode="gray">
          <a:xfrm>
            <a:off x="414337" y="391665"/>
            <a:ext cx="8330184" cy="384721"/>
          </a:xfrm>
        </p:spPr>
        <p:txBody>
          <a:bodyPr/>
          <a:lstStyle/>
          <a:p>
            <a:r>
              <a:rPr lang="en-US" sz="3200" dirty="0" smtClean="0">
                <a:solidFill>
                  <a:schemeClr val="tx1">
                    <a:lumMod val="50000"/>
                  </a:schemeClr>
                </a:solidFill>
              </a:rPr>
              <a:t>PFIC Income Test</a:t>
            </a:r>
          </a:p>
        </p:txBody>
      </p:sp>
      <p:sp>
        <p:nvSpPr>
          <p:cNvPr id="4" name="Slide Number Placeholder 3"/>
          <p:cNvSpPr txBox="1">
            <a:spLocks/>
          </p:cNvSpPr>
          <p:nvPr/>
        </p:nvSpPr>
        <p:spPr bwMode="gray">
          <a:xfrm>
            <a:off x="4114800" y="6500815"/>
            <a:ext cx="914400" cy="155448"/>
          </a:xfrm>
          <a:prstGeom prst="rect">
            <a:avLst/>
          </a:prstGeom>
        </p:spPr>
        <p:txBody>
          <a:bodyPr vert="horz" lIns="0" tIns="0" rIns="0" bIns="0" rtlCol="0">
            <a:noAutofit/>
          </a:bodyPr>
          <a:lstStyle/>
          <a:p>
            <a:pPr marL="0" marR="0" lvl="0" indent="0" algn="ctr" defTabSz="914400" rtl="0" eaLnBrk="1" fontAlgn="base" latinLnBrk="0" hangingPunct="1">
              <a:lnSpc>
                <a:spcPct val="100000"/>
              </a:lnSpc>
              <a:spcBef>
                <a:spcPts val="2200"/>
              </a:spcBef>
              <a:spcAft>
                <a:spcPct val="0"/>
              </a:spcAft>
              <a:buClrTx/>
              <a:buSzTx/>
              <a:buFont typeface="Arial" pitchFamily="34" charset="0"/>
              <a:buNone/>
              <a:tabLst/>
              <a:defRPr/>
            </a:pPr>
            <a:fld id="{626BF80B-33B5-4627-8985-D9082B3086CC}" type="slidenum">
              <a:rPr kumimoji="0" lang="en-US" sz="1000" b="0" i="0" u="none" strike="noStrike" kern="1200" cap="none" spc="0" normalizeH="0" baseline="0" noProof="0" smtClean="0">
                <a:ln>
                  <a:noFill/>
                </a:ln>
                <a:solidFill>
                  <a:schemeClr val="tx2"/>
                </a:solidFill>
                <a:effectLst/>
                <a:uLnTx/>
                <a:uFillTx/>
                <a:latin typeface="+mn-lt"/>
                <a:ea typeface="+mn-ea"/>
                <a:cs typeface="Arial" pitchFamily="34" charset="0"/>
              </a:rPr>
              <a:pPr marL="0" marR="0" lvl="0" indent="0" algn="ctr" defTabSz="914400" rtl="0" eaLnBrk="1" fontAlgn="base" latinLnBrk="0" hangingPunct="1">
                <a:lnSpc>
                  <a:spcPct val="100000"/>
                </a:lnSpc>
                <a:spcBef>
                  <a:spcPts val="2200"/>
                </a:spcBef>
                <a:spcAft>
                  <a:spcPct val="0"/>
                </a:spcAft>
                <a:buClrTx/>
                <a:buSzTx/>
                <a:buFont typeface="Arial" pitchFamily="34" charset="0"/>
                <a:buNone/>
                <a:tabLst/>
                <a:defRPr/>
              </a:pPr>
              <a:t>60</a:t>
            </a:fld>
            <a:endParaRPr kumimoji="0" lang="en-US" sz="1000" b="0" i="0" u="none" strike="noStrike" kern="1200" cap="none" spc="0" normalizeH="0" baseline="0" noProof="0" dirty="0">
              <a:ln>
                <a:noFill/>
              </a:ln>
              <a:solidFill>
                <a:schemeClr val="tx2"/>
              </a:solidFill>
              <a:effectLst/>
              <a:uLnTx/>
              <a:uFillTx/>
              <a:latin typeface="+mn-lt"/>
              <a:ea typeface="+mn-ea"/>
              <a:cs typeface="Arial" pitchFamily="34" charset="0"/>
            </a:endParaRPr>
          </a:p>
        </p:txBody>
      </p:sp>
    </p:spTree>
    <p:extLst>
      <p:ext uri="{BB962C8B-B14F-4D97-AF65-F5344CB8AC3E}">
        <p14:creationId xmlns:p14="http://schemas.microsoft.com/office/powerpoint/2010/main" xmlns="" val="85377056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quarter" idx="12"/>
          </p:nvPr>
        </p:nvSpPr>
        <p:spPr bwMode="gray">
          <a:xfrm>
            <a:off x="411479" y="1399032"/>
            <a:ext cx="8330184" cy="4402328"/>
          </a:xfrm>
        </p:spPr>
        <p:txBody>
          <a:bodyPr/>
          <a:lstStyle/>
          <a:p>
            <a:r>
              <a:rPr lang="en-US" sz="2600" dirty="0" smtClean="0">
                <a:solidFill>
                  <a:schemeClr val="tx1">
                    <a:lumMod val="50000"/>
                  </a:schemeClr>
                </a:solidFill>
              </a:rPr>
              <a:t>There is a subsidiary look-through rule in section 1297(c) which allows a holding company to claim protection under the insurance company exception. </a:t>
            </a:r>
          </a:p>
          <a:p>
            <a:r>
              <a:rPr lang="en-US" sz="2600" dirty="0" smtClean="0">
                <a:solidFill>
                  <a:schemeClr val="tx1">
                    <a:lumMod val="50000"/>
                  </a:schemeClr>
                </a:solidFill>
              </a:rPr>
              <a:t>The look-through rule in section 1297(b)(2)(C) (which treats interest and dividends as active if received from a related person that earns active income) and the domestic look-through rule in section 1298(b)(7)</a:t>
            </a:r>
            <a:r>
              <a:rPr lang="en-US" sz="2800" dirty="0"/>
              <a:t> </a:t>
            </a:r>
            <a:r>
              <a:rPr lang="en-US" sz="2800" dirty="0">
                <a:solidFill>
                  <a:schemeClr val="tx1"/>
                </a:solidFill>
              </a:rPr>
              <a:t>(which treats “qualified stock” held by a domestic subsidiary of a foreign company as an active asset) </a:t>
            </a:r>
            <a:r>
              <a:rPr lang="en-US" sz="2600" dirty="0" smtClean="0">
                <a:solidFill>
                  <a:schemeClr val="tx1">
                    <a:lumMod val="50000"/>
                  </a:schemeClr>
                </a:solidFill>
              </a:rPr>
              <a:t>are less important for insurance companies than the subsidiary look-through rule. </a:t>
            </a:r>
          </a:p>
          <a:p>
            <a:endParaRPr lang="en-US" dirty="0" smtClean="0"/>
          </a:p>
        </p:txBody>
      </p:sp>
      <p:sp>
        <p:nvSpPr>
          <p:cNvPr id="142363" name="Rectangle 27"/>
          <p:cNvSpPr>
            <a:spLocks noGrp="1"/>
          </p:cNvSpPr>
          <p:nvPr>
            <p:ph type="title"/>
          </p:nvPr>
        </p:nvSpPr>
        <p:spPr bwMode="gray">
          <a:xfrm>
            <a:off x="216976" y="391665"/>
            <a:ext cx="8527545" cy="553732"/>
          </a:xfrm>
        </p:spPr>
        <p:txBody>
          <a:bodyPr/>
          <a:lstStyle/>
          <a:p>
            <a:r>
              <a:rPr lang="en-US" sz="3200" dirty="0" smtClean="0">
                <a:solidFill>
                  <a:schemeClr val="tx1">
                    <a:lumMod val="50000"/>
                  </a:schemeClr>
                </a:solidFill>
              </a:rPr>
              <a:t>Look-Through Rules</a:t>
            </a:r>
          </a:p>
        </p:txBody>
      </p:sp>
      <p:sp>
        <p:nvSpPr>
          <p:cNvPr id="4" name="Slide Number Placeholder 3"/>
          <p:cNvSpPr txBox="1">
            <a:spLocks/>
          </p:cNvSpPr>
          <p:nvPr/>
        </p:nvSpPr>
        <p:spPr bwMode="gray">
          <a:xfrm>
            <a:off x="4114800" y="6500815"/>
            <a:ext cx="914400" cy="155448"/>
          </a:xfrm>
          <a:prstGeom prst="rect">
            <a:avLst/>
          </a:prstGeom>
        </p:spPr>
        <p:txBody>
          <a:bodyPr vert="horz" lIns="0" tIns="0" rIns="0" bIns="0" rtlCol="0">
            <a:noAutofit/>
          </a:bodyPr>
          <a:lstStyle/>
          <a:p>
            <a:pPr marL="0" marR="0" lvl="0" indent="0" algn="ctr" defTabSz="914400" rtl="0" eaLnBrk="1" fontAlgn="base" latinLnBrk="0" hangingPunct="1">
              <a:lnSpc>
                <a:spcPct val="100000"/>
              </a:lnSpc>
              <a:spcBef>
                <a:spcPts val="2200"/>
              </a:spcBef>
              <a:spcAft>
                <a:spcPct val="0"/>
              </a:spcAft>
              <a:buClrTx/>
              <a:buSzTx/>
              <a:buFont typeface="Arial" pitchFamily="34" charset="0"/>
              <a:buNone/>
              <a:tabLst/>
              <a:defRPr/>
            </a:pPr>
            <a:fld id="{626BF80B-33B5-4627-8985-D9082B3086CC}" type="slidenum">
              <a:rPr kumimoji="0" lang="en-US" sz="1000" b="0" i="0" u="none" strike="noStrike" kern="1200" cap="none" spc="0" normalizeH="0" baseline="0" noProof="0" smtClean="0">
                <a:ln>
                  <a:noFill/>
                </a:ln>
                <a:solidFill>
                  <a:schemeClr val="tx2"/>
                </a:solidFill>
                <a:effectLst/>
                <a:uLnTx/>
                <a:uFillTx/>
                <a:latin typeface="+mn-lt"/>
                <a:ea typeface="+mn-ea"/>
                <a:cs typeface="Arial" pitchFamily="34" charset="0"/>
              </a:rPr>
              <a:pPr marL="0" marR="0" lvl="0" indent="0" algn="ctr" defTabSz="914400" rtl="0" eaLnBrk="1" fontAlgn="base" latinLnBrk="0" hangingPunct="1">
                <a:lnSpc>
                  <a:spcPct val="100000"/>
                </a:lnSpc>
                <a:spcBef>
                  <a:spcPts val="2200"/>
                </a:spcBef>
                <a:spcAft>
                  <a:spcPct val="0"/>
                </a:spcAft>
                <a:buClrTx/>
                <a:buSzTx/>
                <a:buFont typeface="Arial" pitchFamily="34" charset="0"/>
                <a:buNone/>
                <a:tabLst/>
                <a:defRPr/>
              </a:pPr>
              <a:t>61</a:t>
            </a:fld>
            <a:endParaRPr kumimoji="0" lang="en-US" sz="1000" b="0" i="0" u="none" strike="noStrike" kern="1200" cap="none" spc="0" normalizeH="0" baseline="0" noProof="0" dirty="0">
              <a:ln>
                <a:noFill/>
              </a:ln>
              <a:solidFill>
                <a:schemeClr val="tx2"/>
              </a:solidFill>
              <a:effectLst/>
              <a:uLnTx/>
              <a:uFillTx/>
              <a:latin typeface="+mn-lt"/>
              <a:ea typeface="+mn-ea"/>
              <a:cs typeface="Arial" pitchFamily="34" charset="0"/>
            </a:endParaRPr>
          </a:p>
        </p:txBody>
      </p:sp>
    </p:spTree>
    <p:extLst>
      <p:ext uri="{BB962C8B-B14F-4D97-AF65-F5344CB8AC3E}">
        <p14:creationId xmlns:p14="http://schemas.microsoft.com/office/powerpoint/2010/main" xmlns="" val="156695921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6262" y="238125"/>
            <a:ext cx="7989887" cy="847725"/>
          </a:xfrm>
        </p:spPr>
        <p:txBody>
          <a:bodyPr>
            <a:noAutofit/>
          </a:bodyPr>
          <a:lstStyle/>
          <a:p>
            <a:r>
              <a:rPr lang="en-US" sz="1400" dirty="0" smtClean="0"/>
              <a:t>Restrictive </a:t>
            </a:r>
            <a:r>
              <a:rPr lang="en-US" sz="1400" dirty="0" err="1" smtClean="0"/>
              <a:t>Regs</a:t>
            </a:r>
            <a:r>
              <a:rPr lang="en-US" sz="1400" dirty="0" smtClean="0"/>
              <a:t> May Threaten Insurance </a:t>
            </a:r>
            <a:br>
              <a:rPr lang="en-US" sz="1400" dirty="0" smtClean="0"/>
            </a:br>
            <a:r>
              <a:rPr lang="en-US" sz="1400" dirty="0" smtClean="0"/>
              <a:t>Company Exception to PFIC Rules </a:t>
            </a:r>
            <a:br>
              <a:rPr lang="en-US" sz="1400" dirty="0" smtClean="0"/>
            </a:br>
            <a:r>
              <a:rPr lang="en-US" sz="1000" dirty="0" smtClean="0"/>
              <a:t/>
            </a:r>
            <a:br>
              <a:rPr lang="en-US" sz="1000" dirty="0" smtClean="0"/>
            </a:br>
            <a:r>
              <a:rPr lang="en-US" sz="1000" dirty="0" smtClean="0"/>
              <a:t>by Richard J. Safranek and Diana B. Chapman</a:t>
            </a:r>
            <a:br>
              <a:rPr lang="en-US" sz="1000" dirty="0" smtClean="0"/>
            </a:br>
            <a:r>
              <a:rPr lang="en-US" sz="1000" dirty="0" smtClean="0"/>
              <a:t> </a:t>
            </a:r>
            <a:br>
              <a:rPr lang="en-US" sz="1000" dirty="0" smtClean="0"/>
            </a:br>
            <a:endParaRPr lang="en-US" sz="1000" dirty="0"/>
          </a:p>
        </p:txBody>
      </p:sp>
      <p:sp>
        <p:nvSpPr>
          <p:cNvPr id="3" name="Content Placeholder 2"/>
          <p:cNvSpPr>
            <a:spLocks noGrp="1"/>
          </p:cNvSpPr>
          <p:nvPr>
            <p:ph sz="half" idx="1"/>
          </p:nvPr>
        </p:nvSpPr>
        <p:spPr>
          <a:xfrm>
            <a:off x="600074" y="1152525"/>
            <a:ext cx="3895725" cy="5181601"/>
          </a:xfrm>
        </p:spPr>
        <p:txBody>
          <a:bodyPr>
            <a:normAutofit fontScale="25000" lnSpcReduction="20000"/>
          </a:bodyPr>
          <a:lstStyle/>
          <a:p>
            <a:pPr marL="11113" indent="160338">
              <a:spcAft>
                <a:spcPts val="600"/>
              </a:spcAft>
              <a:buNone/>
            </a:pPr>
            <a:r>
              <a:rPr lang="en-US" sz="4400" b="1" dirty="0" smtClean="0"/>
              <a:t>Richard J. Safranek</a:t>
            </a:r>
            <a:r>
              <a:rPr lang="en-US" sz="4400" dirty="0" smtClean="0"/>
              <a:t> is a principal in the Washington National Tax Office of Deloitte &amp; Touche LLP. </a:t>
            </a:r>
          </a:p>
          <a:p>
            <a:pPr marL="11113" indent="160338">
              <a:spcAft>
                <a:spcPts val="600"/>
              </a:spcAft>
              <a:buNone/>
            </a:pPr>
            <a:r>
              <a:rPr lang="en-US" sz="4400" b="1" dirty="0" smtClean="0"/>
              <a:t>Diana B. Chapman </a:t>
            </a:r>
            <a:r>
              <a:rPr lang="en-US" sz="4400" dirty="0" smtClean="0"/>
              <a:t>is a senior manager in Deloitte &amp; Touche’s New York office.</a:t>
            </a:r>
          </a:p>
          <a:p>
            <a:pPr marL="115888" indent="-11113">
              <a:spcAft>
                <a:spcPts val="600"/>
              </a:spcAft>
              <a:buNone/>
            </a:pPr>
            <a:r>
              <a:rPr lang="en-US" sz="4400" dirty="0" smtClean="0"/>
              <a:t>Copyright 1997 by Deloitte &amp; Touche LLP</a:t>
            </a:r>
          </a:p>
          <a:p>
            <a:pPr marL="115888" indent="-11113" algn="ctr">
              <a:spcAft>
                <a:spcPts val="600"/>
              </a:spcAft>
              <a:buNone/>
            </a:pPr>
            <a:r>
              <a:rPr lang="en-US" sz="4400" b="1" dirty="0" smtClean="0"/>
              <a:t>I. Introduction </a:t>
            </a:r>
          </a:p>
          <a:p>
            <a:pPr marL="58738" indent="169863">
              <a:spcAft>
                <a:spcPts val="600"/>
              </a:spcAft>
              <a:buNone/>
            </a:pPr>
            <a:r>
              <a:rPr lang="en-US" sz="4400" dirty="0" smtClean="0"/>
              <a:t>Since it never is helpful (and often is harmful) for a company to be classified as a passive foreign investment company (PFIC) for U.S. tax purposes, much is riding on how the Internal Revenue Service interprets the PFIC insurance company exception in section 1296(b)(2)(B) of the Internal Revenue Code of 1986.</a:t>
            </a:r>
            <a:r>
              <a:rPr lang="en-US" sz="4400" baseline="30000" dirty="0" smtClean="0"/>
              <a:t>1</a:t>
            </a:r>
            <a:endParaRPr lang="en-US" sz="4400" dirty="0" smtClean="0"/>
          </a:p>
          <a:p>
            <a:pPr marL="58738" indent="169863">
              <a:spcAft>
                <a:spcPts val="600"/>
              </a:spcAft>
              <a:buNone/>
            </a:pPr>
            <a:r>
              <a:rPr lang="en-US" sz="4400" dirty="0" smtClean="0"/>
              <a:t>On March 24, 1997, at the Captive Insurance Operations conference sponsored by the Hartford Insurance Institute in Washington, D.C., a government attorney stated that serious consideration is being given to the promulgation of regulations providing that a foreign insurance company satisfies the requirement in section 1296(b)(2)(B) that it derive income “in the active conduct of an insurance business” only if it is managed and operated by its own employees. Such a rule would be consistent with Notice 89-81, 1989-2 </a:t>
            </a:r>
            <a:r>
              <a:rPr lang="en-US" sz="4400" dirty="0" err="1" smtClean="0"/>
              <a:t>C.B.</a:t>
            </a:r>
            <a:r>
              <a:rPr lang="en-US" sz="4400" dirty="0" smtClean="0"/>
              <a:t> 399, and Prop. Reg. section 1.1296-4(b)(2), which implement the PFIC banking exception in section 1296(b)(2)(A) by incorporating the regulations under section 367(a)(3) providing that “[i]n general, a corporation actively conducts a trade or business only if the officers and employees of the corporation For those of related entities] carry out substantial managerial and operational activities. . . . .[T]he activities of independent contractors shall be disregarded.”</a:t>
            </a:r>
            <a:r>
              <a:rPr lang="en-US" sz="4400" baseline="30000" dirty="0" smtClean="0"/>
              <a:t>2</a:t>
            </a:r>
            <a:r>
              <a:rPr lang="en-US" sz="4400" dirty="0" smtClean="0"/>
              <a:t> </a:t>
            </a:r>
          </a:p>
          <a:p>
            <a:pPr marL="58738" indent="169863">
              <a:spcAft>
                <a:spcPts val="0"/>
              </a:spcAft>
              <a:buNone/>
            </a:pPr>
            <a:r>
              <a:rPr lang="en-US" sz="4400" dirty="0" smtClean="0"/>
              <a:t>Since almost all “captive” insurance companies and many subsidiaries of commercial insurance companies use independent management companies to carry out day-to-day operational activities, the adoption of a section 367(a)(3) active trade or</a:t>
            </a:r>
          </a:p>
          <a:p>
            <a:pPr marL="68263" indent="-68263">
              <a:spcAft>
                <a:spcPts val="300"/>
              </a:spcAft>
              <a:buNone/>
            </a:pPr>
            <a:r>
              <a:rPr lang="en-US" sz="4000" u="sng" dirty="0" smtClean="0"/>
              <a:t>		</a:t>
            </a:r>
          </a:p>
          <a:p>
            <a:pPr marL="68263" indent="-68263">
              <a:spcAft>
                <a:spcPts val="300"/>
              </a:spcAft>
              <a:buNone/>
            </a:pPr>
            <a:r>
              <a:rPr lang="en-US" sz="4000" baseline="30000" dirty="0" smtClean="0"/>
              <a:t>1	</a:t>
            </a:r>
            <a:r>
              <a:rPr lang="en-US" sz="4000" dirty="0" smtClean="0"/>
              <a:t>Unless otherwise indicated, all section references are to the Internal Revenue Code of 1986.</a:t>
            </a:r>
          </a:p>
          <a:p>
            <a:pPr marL="68263" indent="-68263">
              <a:buNone/>
            </a:pPr>
            <a:r>
              <a:rPr lang="en-US" sz="4000" baseline="30000" dirty="0" smtClean="0"/>
              <a:t>2	</a:t>
            </a:r>
            <a:r>
              <a:rPr lang="en-US" sz="4000" dirty="0" smtClean="0"/>
              <a:t>Treas. Reg. section 1.367(a)-2T(b)(3).</a:t>
            </a:r>
          </a:p>
          <a:p>
            <a:pPr marL="115888" indent="-11113">
              <a:buNone/>
            </a:pPr>
            <a:endParaRPr lang="en-US" u="sng" dirty="0" smtClean="0"/>
          </a:p>
          <a:p>
            <a:pPr marL="115888" indent="-11113">
              <a:buNone/>
            </a:pPr>
            <a:endParaRPr lang="en-US" u="sng" dirty="0" smtClean="0"/>
          </a:p>
          <a:p>
            <a:pPr marL="115888" indent="-11113">
              <a:buNone/>
            </a:pPr>
            <a:endParaRPr lang="en-US" sz="1200" dirty="0"/>
          </a:p>
        </p:txBody>
      </p:sp>
      <p:sp>
        <p:nvSpPr>
          <p:cNvPr id="4" name="Content Placeholder 3"/>
          <p:cNvSpPr>
            <a:spLocks noGrp="1"/>
          </p:cNvSpPr>
          <p:nvPr>
            <p:ph sz="half" idx="2"/>
          </p:nvPr>
        </p:nvSpPr>
        <p:spPr>
          <a:xfrm>
            <a:off x="4648200" y="1133476"/>
            <a:ext cx="3919538" cy="5353050"/>
          </a:xfrm>
        </p:spPr>
        <p:txBody>
          <a:bodyPr>
            <a:normAutofit fontScale="25000" lnSpcReduction="20000"/>
          </a:bodyPr>
          <a:lstStyle/>
          <a:p>
            <a:pPr marL="58738" indent="-1588">
              <a:spcAft>
                <a:spcPts val="600"/>
              </a:spcAft>
              <a:buNone/>
            </a:pPr>
            <a:r>
              <a:rPr lang="en-US" sz="4400" dirty="0" smtClean="0"/>
              <a:t>business standard under section 1296(b)(2)(B) could cause hundreds of foreign insurance companies to be classified as PFICs for U.S. tax purposes. </a:t>
            </a:r>
          </a:p>
          <a:p>
            <a:pPr marL="58738" indent="169863">
              <a:spcAft>
                <a:spcPts val="600"/>
              </a:spcAft>
              <a:buNone/>
            </a:pPr>
            <a:r>
              <a:rPr lang="en-US" sz="4400" dirty="0" smtClean="0"/>
              <a:t>Even if all of a foreign insurance company’s income is taxable currently to its U.S. shareholders under the subpart F rules in section 953, the tax results could be worse if the foreign insurance company and its U.S. shareholders also were subject to the PFIC rules under sections 1291 through 1297.</a:t>
            </a:r>
            <a:r>
              <a:rPr lang="en-US" sz="4400" baseline="30000" dirty="0" smtClean="0"/>
              <a:t>3</a:t>
            </a:r>
            <a:r>
              <a:rPr lang="en-US" sz="4400" dirty="0" smtClean="0"/>
              <a:t> PFIC status would be particularly harmful for U.S. shareholders of a foreign insurance company writing “same country” business since income derived from insuring risks located in the country where the insurance company is incorporated is not considered subpart F income under section 953. PFIC status would be even more harmful for U.S. shareholders enjoying full deferral because they own shares in a foreign insurance company that manages to escape classification as a controlled foreign corporation under each of sections 957(a), 957(b). and 953(c). Thus, for several reasons and in several different contexts, it matters how the IRS interprets section 1296(b)(2)(B). </a:t>
            </a:r>
          </a:p>
          <a:p>
            <a:pPr marL="58738" indent="169863">
              <a:spcAft>
                <a:spcPts val="600"/>
              </a:spcAft>
              <a:buNone/>
            </a:pPr>
            <a:r>
              <a:rPr lang="en-US" sz="4400" dirty="0" smtClean="0"/>
              <a:t>A foreign insurance company generally will be classified as a PFIC if 75 percent or more of its gross income is passive income (the “income test”) or if 50 percent or more of its assets produce passive income (the “assets test”).</a:t>
            </a:r>
            <a:r>
              <a:rPr lang="en-US" sz="4400" baseline="30000" dirty="0" smtClean="0"/>
              <a:t>4  </a:t>
            </a:r>
            <a:r>
              <a:rPr lang="en-US" sz="4400" dirty="0" smtClean="0"/>
              <a:t>Passive income generally means “income which is of a kind which would be foreign personal holding company income as defined in section 954(c),” including interest, dividends, and gains from the sale of securities.</a:t>
            </a:r>
            <a:r>
              <a:rPr lang="en-US" sz="4400" baseline="30000" dirty="0" smtClean="0"/>
              <a:t>5 </a:t>
            </a:r>
          </a:p>
          <a:p>
            <a:pPr marL="58738" indent="-1588">
              <a:spcAft>
                <a:spcPts val="300"/>
              </a:spcAft>
              <a:buNone/>
            </a:pPr>
            <a:r>
              <a:rPr lang="en-US" sz="4000" u="sng" baseline="30000" dirty="0" smtClean="0"/>
              <a:t>		</a:t>
            </a:r>
          </a:p>
          <a:p>
            <a:pPr marL="115888" indent="-115888">
              <a:spcAft>
                <a:spcPts val="300"/>
              </a:spcAft>
              <a:buNone/>
            </a:pPr>
            <a:r>
              <a:rPr lang="en-US" sz="4000" baseline="30000" dirty="0" smtClean="0"/>
              <a:t>3</a:t>
            </a:r>
            <a:r>
              <a:rPr lang="en-US" sz="4000" dirty="0" smtClean="0"/>
              <a:t>	Examples of such adverse tax consequences attaching to PFIC status include restrictions under section 1291(e) on the tax-free step-up in basis normally allowed under section 1014 on the death of a shareholder; restrictions under section 1291(f) on tax-free transfers of PFIC stock; taxation under section 1291(b) on distributions in excess of earnings and profits (which otherwise would simply reduce basis under section 301(c)(2)); gain recognition under section 1297(b)(6) when PFIC stock is pledged as security for a loan; and duplicative reporting and record-keeping burdens.</a:t>
            </a:r>
          </a:p>
          <a:p>
            <a:pPr marL="115888" indent="-115888">
              <a:spcAft>
                <a:spcPts val="300"/>
              </a:spcAft>
              <a:buNone/>
            </a:pPr>
            <a:r>
              <a:rPr lang="en-US" sz="4000" baseline="30000" dirty="0" smtClean="0"/>
              <a:t>4</a:t>
            </a:r>
            <a:r>
              <a:rPr lang="en-US" sz="4000" dirty="0" smtClean="0"/>
              <a:t>	Section 1296(a). </a:t>
            </a:r>
          </a:p>
          <a:p>
            <a:pPr marL="115888" indent="-115888">
              <a:spcAft>
                <a:spcPts val="300"/>
              </a:spcAft>
              <a:buNone/>
            </a:pPr>
            <a:r>
              <a:rPr lang="en-US" sz="4000" baseline="30000" dirty="0" smtClean="0"/>
              <a:t>5	</a:t>
            </a:r>
            <a:r>
              <a:rPr lang="en-US" sz="4000" dirty="0" smtClean="0"/>
              <a:t>Section 1296(b)(1).  </a:t>
            </a:r>
          </a:p>
          <a:p>
            <a:pPr>
              <a:spcAft>
                <a:spcPts val="300"/>
              </a:spcAft>
              <a:buNone/>
            </a:pPr>
            <a:endParaRPr lang="en-US" sz="4000" dirty="0" smtClean="0"/>
          </a:p>
          <a:p>
            <a:pPr marL="58738" indent="169863">
              <a:buNone/>
            </a:pPr>
            <a:endParaRPr lang="en-US" sz="1000" baseline="30000" dirty="0" smtClean="0"/>
          </a:p>
        </p:txBody>
      </p:sp>
      <p:sp>
        <p:nvSpPr>
          <p:cNvPr id="5" name="Slide Number Placeholder 4"/>
          <p:cNvSpPr>
            <a:spLocks noGrp="1"/>
          </p:cNvSpPr>
          <p:nvPr>
            <p:ph type="sldNum" sz="quarter" idx="12"/>
          </p:nvPr>
        </p:nvSpPr>
        <p:spPr/>
        <p:txBody>
          <a:bodyPr/>
          <a:lstStyle/>
          <a:p>
            <a:fld id="{626BF80B-33B5-4627-8985-D9082B3086CC}" type="slidenum">
              <a:rPr lang="en-US" smtClean="0"/>
              <a:pPr/>
              <a:t>62</a:t>
            </a:fld>
            <a:endParaRPr lang="en-US" dirty="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73088" y="527486"/>
            <a:ext cx="3922712" cy="6035040"/>
          </a:xfrm>
        </p:spPr>
        <p:txBody>
          <a:bodyPr/>
          <a:lstStyle/>
          <a:p>
            <a:pPr marL="11113" indent="217488">
              <a:lnSpc>
                <a:spcPct val="80000"/>
              </a:lnSpc>
              <a:spcAft>
                <a:spcPts val="600"/>
              </a:spcAft>
              <a:buNone/>
            </a:pPr>
            <a:r>
              <a:rPr lang="en-US" sz="1100" dirty="0" smtClean="0"/>
              <a:t>Since premiums for assuming risk are not the kind of income that would be foreign personal holding company income under section 954(c), most insurance companies have little difficulty passing the 75 percent passive income test. However, since investments generally constitute a large proportion of an insurance company’s assets, it would be very difficult for a foreign insurance company to pass the 50 percent passive assets test were it not for the insurance company exception contained in section 1296(b)(2)(B): </a:t>
            </a:r>
          </a:p>
          <a:p>
            <a:pPr>
              <a:lnSpc>
                <a:spcPct val="80000"/>
              </a:lnSpc>
              <a:spcAft>
                <a:spcPts val="600"/>
              </a:spcAft>
              <a:buNone/>
            </a:pPr>
            <a:r>
              <a:rPr lang="en-US" sz="1100" dirty="0" smtClean="0"/>
              <a:t>	Except as provided in regulations, passive income does not include any income . . . derived in the active conduct of an insurance business by a corporation which is predominantly engaged in an insurance business and which would be subject to tax under subchapter L if it were a domestic corporation. </a:t>
            </a:r>
          </a:p>
          <a:p>
            <a:pPr marL="1588" indent="227013">
              <a:lnSpc>
                <a:spcPct val="80000"/>
              </a:lnSpc>
              <a:spcAft>
                <a:spcPts val="600"/>
              </a:spcAft>
              <a:buNone/>
            </a:pPr>
            <a:r>
              <a:rPr lang="en-US" sz="1100" dirty="0" smtClean="0"/>
              <a:t>When a company qualifies for the PFIC insurance company exception, assets that generate what otherwise would be considered passive income are deemed to generate nonpassive income, making it easier for the insurance company to pass both the 75 percent passive income test and the 50 percent passive assets test, thereby avoiding PFIC status.</a:t>
            </a:r>
          </a:p>
          <a:p>
            <a:pPr marL="1588" indent="227013">
              <a:lnSpc>
                <a:spcPct val="80000"/>
              </a:lnSpc>
              <a:spcAft>
                <a:spcPts val="600"/>
              </a:spcAft>
              <a:buNone/>
            </a:pPr>
            <a:r>
              <a:rPr lang="en-US" sz="1100" dirty="0" smtClean="0"/>
              <a:t>The precise contours of the PFIC insurance company exception have yet to be defined in regulations. Until recently, however, there was little question that the exception applied to most offshore companies that were predominantly engaged in the insurance business and thus qualified as insurance companies under U.S. tax principles.</a:t>
            </a:r>
          </a:p>
          <a:p>
            <a:pPr marL="1588" indent="227013">
              <a:lnSpc>
                <a:spcPct val="80000"/>
              </a:lnSpc>
              <a:spcAft>
                <a:spcPts val="600"/>
              </a:spcAft>
              <a:buNone/>
            </a:pPr>
            <a:r>
              <a:rPr lang="en-US" sz="1100" dirty="0" smtClean="0"/>
              <a:t>Congress very clearly did not intend for the phrase “active conduct of an insurance business” in section 1296(b)(2)(B) to have the same meaning as “active conduct of a trade or business” in section 367(a)(3). Rather, the phrase was intended to have the same meaning as “active conduct of a[n] . . . insurance . . . business” in the definition of “financial services income” in section 904(d)(2)(C). A foreign insurance company need not have its own managerial and operational employees to generate financial services income, and it should not need such employees to qualify for the PFIC insurance company exception in section 1296(b)(2)(B).</a:t>
            </a:r>
          </a:p>
          <a:p>
            <a:pPr marL="1588" indent="227013">
              <a:lnSpc>
                <a:spcPct val="80000"/>
              </a:lnSpc>
              <a:spcAft>
                <a:spcPts val="600"/>
              </a:spcAft>
              <a:buNone/>
            </a:pPr>
            <a:r>
              <a:rPr lang="en-US" sz="1100" dirty="0" smtClean="0"/>
              <a:t>As will be demonstrated below, Congress generally intended to exempt foreign insurance companies from the PFIC rules. When, during the legislative process, it turned out that the PFIC provisions inadvertently would capture foreign insurance companies, Congress adopted section 1296(b)(2)(B) as a result of efforts by representatives of U.S. shareholders of foreign insurance</a:t>
            </a:r>
          </a:p>
          <a:p>
            <a:pPr marL="1588" indent="227013">
              <a:buNone/>
            </a:pPr>
            <a:endParaRPr lang="en-US" sz="1100" dirty="0" smtClean="0"/>
          </a:p>
          <a:p>
            <a:pPr>
              <a:buNone/>
            </a:pPr>
            <a:endParaRPr lang="en-US" sz="1100" dirty="0"/>
          </a:p>
        </p:txBody>
      </p:sp>
      <p:sp>
        <p:nvSpPr>
          <p:cNvPr id="4" name="Content Placeholder 3"/>
          <p:cNvSpPr>
            <a:spLocks noGrp="1"/>
          </p:cNvSpPr>
          <p:nvPr>
            <p:ph sz="half" idx="2"/>
          </p:nvPr>
        </p:nvSpPr>
        <p:spPr>
          <a:xfrm>
            <a:off x="4648200" y="537011"/>
            <a:ext cx="3919538" cy="6035040"/>
          </a:xfrm>
        </p:spPr>
        <p:txBody>
          <a:bodyPr/>
          <a:lstStyle/>
          <a:p>
            <a:pPr marL="11113" indent="-11113">
              <a:lnSpc>
                <a:spcPct val="80000"/>
              </a:lnSpc>
              <a:spcAft>
                <a:spcPts val="600"/>
              </a:spcAft>
              <a:buNone/>
            </a:pPr>
            <a:r>
              <a:rPr lang="en-US" sz="1100" dirty="0" smtClean="0"/>
              <a:t>companies targeted by the section 953(c) “related person insurance income” rules enacted as part of the Tax Reform Act of 1986 (the 1986 Act). The successful effort of these representatives strongly suggests those companies, which included so-called “group captive” insurance companies managed by independent management firms, were among the provision’s intended beneficiaries.</a:t>
            </a:r>
          </a:p>
          <a:p>
            <a:pPr marL="11113" indent="217488" algn="ctr">
              <a:lnSpc>
                <a:spcPct val="80000"/>
              </a:lnSpc>
              <a:spcAft>
                <a:spcPts val="600"/>
              </a:spcAft>
              <a:buNone/>
            </a:pPr>
            <a:r>
              <a:rPr lang="en-US" sz="1100" b="1" dirty="0" smtClean="0"/>
              <a:t>II. The Origins of the PFIC Insurance Company Exception </a:t>
            </a:r>
          </a:p>
          <a:p>
            <a:pPr marL="11113" indent="217488">
              <a:lnSpc>
                <a:spcPct val="80000"/>
              </a:lnSpc>
              <a:spcAft>
                <a:spcPts val="600"/>
              </a:spcAft>
              <a:buNone/>
            </a:pPr>
            <a:r>
              <a:rPr lang="en-US" sz="1100" dirty="0" smtClean="0"/>
              <a:t>The Tax Reform Act of 1986 was a massive undertaking. While one group in Congress worked to reform the tax treatment of insurance companies generally by requiring, among other things, that loss reserves be discounted and that changes in unearned premium reserves be reduced by 20 percent, another group focused specifically on the tax treatment of income earned by foreign insurance companies. Among the fundamental changes made in that area were</a:t>
            </a:r>
          </a:p>
          <a:p>
            <a:pPr marL="228600" indent="-114300">
              <a:lnSpc>
                <a:spcPct val="80000"/>
              </a:lnSpc>
              <a:spcAft>
                <a:spcPts val="600"/>
              </a:spcAft>
              <a:buNone/>
            </a:pPr>
            <a:r>
              <a:rPr lang="en-US" sz="1100" dirty="0" smtClean="0"/>
              <a:t>•</a:t>
            </a:r>
            <a:r>
              <a:rPr lang="en-US" sz="1100" dirty="0" smtClean="0">
                <a:latin typeface="Times New Roman"/>
                <a:cs typeface="Times New Roman"/>
              </a:rPr>
              <a:t>	</a:t>
            </a:r>
            <a:r>
              <a:rPr lang="en-US" sz="1100" dirty="0" smtClean="0"/>
              <a:t>the expansion of section 953(a) to reach income derived from insuring not only U.S. risks but from insuring all risks located outside the insurance company’s country of incorporation; </a:t>
            </a:r>
          </a:p>
          <a:p>
            <a:pPr marL="228600" indent="-114300">
              <a:lnSpc>
                <a:spcPct val="80000"/>
              </a:lnSpc>
              <a:spcAft>
                <a:spcPts val="600"/>
              </a:spcAft>
              <a:buNone/>
            </a:pPr>
            <a:r>
              <a:rPr lang="en-US" sz="1100" dirty="0" smtClean="0"/>
              <a:t>• 	the taxation of “related person insurance income” earned by group captives under a special subpart F regime in section 953(c) containing its own definition of “U.S. shareholder” and “controlled foreign corporation”; and</a:t>
            </a:r>
          </a:p>
          <a:p>
            <a:pPr marL="228600" indent="-114300">
              <a:lnSpc>
                <a:spcPct val="80000"/>
              </a:lnSpc>
              <a:spcAft>
                <a:spcPts val="600"/>
              </a:spcAft>
              <a:buNone/>
            </a:pPr>
            <a:r>
              <a:rPr lang="en-US" sz="1100" dirty="0" smtClean="0"/>
              <a:t>•	the repeal of the subpart F exclusions in section 954(c)(3)(B) for passive income earned by an insurance company on assets backing its unearned premium and loss reserves, and in section 954(c)(3)(C) for passive income earned by an insurance company on surplus assets equal to one-third of its earned premiums.</a:t>
            </a:r>
          </a:p>
          <a:p>
            <a:pPr marL="0" indent="236538">
              <a:lnSpc>
                <a:spcPct val="80000"/>
              </a:lnSpc>
              <a:spcAft>
                <a:spcPts val="600"/>
              </a:spcAft>
              <a:buNone/>
            </a:pPr>
            <a:r>
              <a:rPr lang="en-US" sz="1100" dirty="0" smtClean="0"/>
              <a:t>Still another group of tax reformers undertook the job of tightening the rules applicable to U.S. investors in foreign mutual funds or “foreign investment companies.” Remarkable as it may seem now, prior to the 1986 Act such investors could achieve unlimited deferral and, at worst, if more than 50 percent of the foreign mutual fund’s shares were owned by U.S persons, the investors could recognize ordinary income rather than capital gain when the shares ultimately were sold or redeemed.</a:t>
            </a:r>
            <a:r>
              <a:rPr lang="en-US" sz="1100" baseline="30000" dirty="0" smtClean="0"/>
              <a:t>6</a:t>
            </a:r>
          </a:p>
          <a:p>
            <a:pPr marL="0" indent="0">
              <a:spcAft>
                <a:spcPts val="0"/>
              </a:spcAft>
              <a:buNone/>
            </a:pPr>
            <a:r>
              <a:rPr lang="en-US" sz="1400" u="sng" baseline="30000" dirty="0" smtClean="0"/>
              <a:t>	</a:t>
            </a:r>
            <a:endParaRPr lang="en-US" sz="1400" u="sng" dirty="0" smtClean="0"/>
          </a:p>
          <a:p>
            <a:pPr marL="114300" indent="-114300">
              <a:spcAft>
                <a:spcPts val="600"/>
              </a:spcAft>
              <a:buNone/>
            </a:pPr>
            <a:r>
              <a:rPr lang="en-US" sz="1100" baseline="30000" dirty="0" smtClean="0"/>
              <a:t>6	</a:t>
            </a:r>
            <a:r>
              <a:rPr lang="en-US" sz="1100" i="1" dirty="0" smtClean="0"/>
              <a:t>See</a:t>
            </a:r>
            <a:r>
              <a:rPr lang="en-US" sz="1100" dirty="0" smtClean="0"/>
              <a:t> section 1246. </a:t>
            </a:r>
          </a:p>
          <a:p>
            <a:pPr marL="0" indent="236538">
              <a:lnSpc>
                <a:spcPct val="80000"/>
              </a:lnSpc>
              <a:spcAft>
                <a:spcPts val="600"/>
              </a:spcAft>
              <a:buNone/>
            </a:pPr>
            <a:endParaRPr lang="en-US" sz="1100" baseline="30000" dirty="0" smtClean="0"/>
          </a:p>
          <a:p>
            <a:pPr marL="0" indent="236538">
              <a:lnSpc>
                <a:spcPct val="80000"/>
              </a:lnSpc>
              <a:spcAft>
                <a:spcPts val="600"/>
              </a:spcAft>
              <a:buNone/>
            </a:pPr>
            <a:endParaRPr lang="en-US" sz="1100" baseline="30000" dirty="0" smtClean="0"/>
          </a:p>
          <a:p>
            <a:pPr marL="228600" indent="-114300">
              <a:lnSpc>
                <a:spcPct val="80000"/>
              </a:lnSpc>
              <a:spcAft>
                <a:spcPts val="600"/>
              </a:spcAft>
              <a:buNone/>
            </a:pPr>
            <a:endParaRPr lang="en-US" sz="1100" dirty="0" smtClean="0"/>
          </a:p>
          <a:p>
            <a:pPr marL="11113" indent="217488">
              <a:lnSpc>
                <a:spcPct val="80000"/>
              </a:lnSpc>
              <a:spcAft>
                <a:spcPts val="600"/>
              </a:spcAft>
              <a:buNone/>
            </a:pPr>
            <a:endParaRPr lang="en-US" sz="1100" dirty="0" smtClean="0"/>
          </a:p>
        </p:txBody>
      </p:sp>
      <p:sp>
        <p:nvSpPr>
          <p:cNvPr id="5" name="Slide Number Placeholder 4"/>
          <p:cNvSpPr>
            <a:spLocks noGrp="1"/>
          </p:cNvSpPr>
          <p:nvPr>
            <p:ph type="sldNum" sz="quarter" idx="12"/>
          </p:nvPr>
        </p:nvSpPr>
        <p:spPr/>
        <p:txBody>
          <a:bodyPr/>
          <a:lstStyle/>
          <a:p>
            <a:fld id="{626BF80B-33B5-4627-8985-D9082B3086CC}" type="slidenum">
              <a:rPr lang="en-US" smtClean="0"/>
              <a:pPr/>
              <a:t>63</a:t>
            </a:fld>
            <a:endParaRPr lang="en-US" dirty="0"/>
          </a:p>
        </p:txBody>
      </p:sp>
      <p:sp>
        <p:nvSpPr>
          <p:cNvPr id="6" name="Title 1"/>
          <p:cNvSpPr>
            <a:spLocks noGrp="1"/>
          </p:cNvSpPr>
          <p:nvPr>
            <p:ph type="title"/>
          </p:nvPr>
        </p:nvSpPr>
        <p:spPr>
          <a:xfrm>
            <a:off x="576262" y="228600"/>
            <a:ext cx="7989887" cy="314325"/>
          </a:xfrm>
        </p:spPr>
        <p:txBody>
          <a:bodyPr/>
          <a:lstStyle/>
          <a:p>
            <a:r>
              <a:rPr lang="en-US" sz="1200" b="1" dirty="0" smtClean="0"/>
              <a:t>Captive &amp; International Special Reports</a:t>
            </a:r>
            <a:endParaRPr lang="en-US" sz="1200" b="1" dirty="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73088" y="666749"/>
            <a:ext cx="3922712" cy="6035040"/>
          </a:xfrm>
        </p:spPr>
        <p:txBody>
          <a:bodyPr/>
          <a:lstStyle/>
          <a:p>
            <a:pPr marL="0" indent="228600">
              <a:lnSpc>
                <a:spcPct val="80000"/>
              </a:lnSpc>
              <a:spcAft>
                <a:spcPts val="600"/>
              </a:spcAft>
              <a:buNone/>
            </a:pPr>
            <a:r>
              <a:rPr lang="en-US" sz="1100" dirty="0" smtClean="0"/>
              <a:t>Since the principal activity of an insurance company is the assumption of underwriting risk, insurance companies operate in ways fundamentally different from foreign mutual funds. As noted above, Congress did have major tax changes in store for foreign insurance companies, but such changes were made directly and precisely through amendments to section 953, section 954, and subchapter L — not indirectly and imprecisely through the PFIC provisions.</a:t>
            </a:r>
          </a:p>
          <a:p>
            <a:pPr marL="0" indent="228600">
              <a:lnSpc>
                <a:spcPct val="80000"/>
              </a:lnSpc>
              <a:spcAft>
                <a:spcPts val="600"/>
              </a:spcAft>
              <a:buNone/>
            </a:pPr>
            <a:r>
              <a:rPr lang="en-US" sz="1100" dirty="0" smtClean="0"/>
              <a:t>As the PFIC rules emerged from the House of Representatives, the foreign investment company rules would have been augmented by the addition of new section 1246A requiring for its application no minimum threshold of U.S. ownership and generally eliminating U.S. investors’ deferral opportunities.</a:t>
            </a:r>
            <a:r>
              <a:rPr lang="en-US" sz="1100" baseline="30000" dirty="0" smtClean="0"/>
              <a:t>7  </a:t>
            </a:r>
            <a:r>
              <a:rPr lang="en-US" sz="1100" dirty="0" smtClean="0"/>
              <a:t>Importantly, however, section 1246A would have applied only to a U.S. shareholder of a “foreign investment company,” which meant the foreign company either must have been registered under the Investment Company Act of 1940 or it must have been engaged primarily in the business of investing in securities.</a:t>
            </a:r>
            <a:r>
              <a:rPr lang="en-US" sz="1100" baseline="30000" dirty="0" smtClean="0"/>
              <a:t>8</a:t>
            </a:r>
            <a:r>
              <a:rPr lang="en-US" sz="1100" dirty="0" smtClean="0"/>
              <a:t> Since foreign insurance companies generally do not satisfy this definition, they rarely, if ever, would have been subject to the PFIC provisions as they were passed originally by the House of Representatives.</a:t>
            </a:r>
          </a:p>
          <a:p>
            <a:pPr marL="0" indent="228600">
              <a:lnSpc>
                <a:spcPct val="80000"/>
              </a:lnSpc>
              <a:spcAft>
                <a:spcPts val="0"/>
              </a:spcAft>
              <a:buNone/>
            </a:pPr>
            <a:r>
              <a:rPr lang="en-US" sz="1100" dirty="0" smtClean="0"/>
              <a:t>The PFIC legislation that passed the Senate was broader than the House version since it was not limited to foreign investment companies but applied potentially to any foreign corporation.</a:t>
            </a:r>
            <a:r>
              <a:rPr lang="en-US" sz="1100" baseline="30000" dirty="0" smtClean="0"/>
              <a:t>9</a:t>
            </a:r>
            <a:r>
              <a:rPr lang="en-US" sz="1100" dirty="0" smtClean="0"/>
              <a:t> However, since the Senate bill contemplated retention of sections 954(c)(3)(B) and (C) (as they applied to foreign insurance companies), foreign insurance companies were unlikely to qualify as PFICs because the assets backing their reserves plus assets equal to one-third of their earned premiums would have been considered nonpassive assets under section 954(c).</a:t>
            </a:r>
            <a:r>
              <a:rPr lang="en-US" sz="1100" baseline="30000" dirty="0" smtClean="0"/>
              <a:t>10</a:t>
            </a:r>
          </a:p>
          <a:p>
            <a:pPr marL="0" indent="0">
              <a:lnSpc>
                <a:spcPct val="80000"/>
              </a:lnSpc>
              <a:spcAft>
                <a:spcPts val="0"/>
              </a:spcAft>
              <a:buNone/>
            </a:pPr>
            <a:r>
              <a:rPr lang="en-US" sz="1100" u="sng" baseline="30000" dirty="0" smtClean="0"/>
              <a:t>	</a:t>
            </a:r>
            <a:endParaRPr lang="en-US" sz="1100" u="sng" dirty="0" smtClean="0"/>
          </a:p>
          <a:p>
            <a:pPr marL="109538" indent="-109538">
              <a:lnSpc>
                <a:spcPct val="80000"/>
              </a:lnSpc>
              <a:spcAft>
                <a:spcPts val="600"/>
              </a:spcAft>
              <a:buAutoNum type="arabicPlain" startAt="7"/>
            </a:pPr>
            <a:r>
              <a:rPr lang="en-US" sz="1000" dirty="0" smtClean="0"/>
              <a:t>H.R. Rep, No. 99-426, 99th Cong. 1st Sess. 410 (1985) (the “House Report”). </a:t>
            </a:r>
          </a:p>
          <a:p>
            <a:pPr marL="115888" indent="-115888">
              <a:lnSpc>
                <a:spcPct val="80000"/>
              </a:lnSpc>
              <a:spcAft>
                <a:spcPts val="600"/>
              </a:spcAft>
              <a:buNone/>
            </a:pPr>
            <a:r>
              <a:rPr lang="en-US" sz="1000" baseline="30000" dirty="0" smtClean="0"/>
              <a:t>8	</a:t>
            </a:r>
            <a:r>
              <a:rPr lang="en-US" sz="1000" dirty="0" smtClean="0"/>
              <a:t>Section 1246(b). </a:t>
            </a:r>
          </a:p>
          <a:p>
            <a:pPr marL="115888" indent="-115888">
              <a:lnSpc>
                <a:spcPct val="80000"/>
              </a:lnSpc>
              <a:spcAft>
                <a:spcPts val="600"/>
              </a:spcAft>
              <a:buNone/>
            </a:pPr>
            <a:r>
              <a:rPr lang="en-US" sz="1000" baseline="30000" dirty="0" smtClean="0"/>
              <a:t>9	</a:t>
            </a:r>
            <a:r>
              <a:rPr lang="en-US" sz="1000" dirty="0" smtClean="0"/>
              <a:t>S. Rep. 99.313, 99th Cong. 2nd Sess 395 (1986)(the “Senate Report”). </a:t>
            </a:r>
          </a:p>
          <a:p>
            <a:pPr marL="115888" indent="-115888">
              <a:lnSpc>
                <a:spcPct val="80000"/>
              </a:lnSpc>
              <a:spcAft>
                <a:spcPts val="600"/>
              </a:spcAft>
              <a:buNone/>
            </a:pPr>
            <a:r>
              <a:rPr lang="en-US" sz="1000" baseline="30000" dirty="0" smtClean="0"/>
              <a:t>10</a:t>
            </a:r>
            <a:r>
              <a:rPr lang="en-US" sz="1000" dirty="0" smtClean="0"/>
              <a:t>	As originally enacted, passive income was defined in section 1296(b)(1) by reference to section 904(d)(2)(A), but that section in turn incorporated the definition in section 954(c) along with, presumably, the exceptions in sections 954(c)(3)(8) and (C). In the Technical and Miscellaneous Revenue Act of 1988 (“TAMRA”) the definition of passive income was amended to reference section 954(c) directly.</a:t>
            </a:r>
          </a:p>
          <a:p>
            <a:pPr marL="228600" indent="-228600">
              <a:spcAft>
                <a:spcPts val="600"/>
              </a:spcAft>
              <a:buAutoNum type="arabicPlain" startAt="7"/>
            </a:pPr>
            <a:endParaRPr lang="en-US" sz="1000" dirty="0" smtClean="0"/>
          </a:p>
          <a:p>
            <a:pPr marL="114300" indent="-114300">
              <a:spcAft>
                <a:spcPts val="600"/>
              </a:spcAft>
              <a:buNone/>
            </a:pPr>
            <a:endParaRPr lang="en-US" sz="1100" dirty="0" smtClean="0"/>
          </a:p>
          <a:p>
            <a:pPr>
              <a:buNone/>
            </a:pPr>
            <a:endParaRPr lang="en-US" sz="1100" dirty="0"/>
          </a:p>
        </p:txBody>
      </p:sp>
      <p:sp>
        <p:nvSpPr>
          <p:cNvPr id="4" name="Content Placeholder 3"/>
          <p:cNvSpPr>
            <a:spLocks noGrp="1"/>
          </p:cNvSpPr>
          <p:nvPr>
            <p:ph sz="half" idx="2"/>
          </p:nvPr>
        </p:nvSpPr>
        <p:spPr>
          <a:xfrm>
            <a:off x="4648200" y="685799"/>
            <a:ext cx="3919538" cy="6035040"/>
          </a:xfrm>
        </p:spPr>
        <p:txBody>
          <a:bodyPr/>
          <a:lstStyle/>
          <a:p>
            <a:pPr marL="11113" indent="217488">
              <a:lnSpc>
                <a:spcPct val="80000"/>
              </a:lnSpc>
              <a:spcAft>
                <a:spcPts val="600"/>
              </a:spcAft>
              <a:buNone/>
            </a:pPr>
            <a:r>
              <a:rPr lang="en-US" sz="1100" dirty="0" smtClean="0"/>
              <a:t>In conference, the House receded to the Senate by allowing any foreign corporation to potentially qualify as a PFIC, and the Senate receded to the House’s proposal to repeal sections 954(c)(3)(B) and (C). As a result, although neither the House nor the Senate PFIC provisions individually would have had a significant impact on foreign insurance companies, under the conference agreement almost all foreign insurance companies would have qualified as PFICs. </a:t>
            </a:r>
          </a:p>
          <a:p>
            <a:pPr marL="236538" indent="-7938">
              <a:lnSpc>
                <a:spcPct val="80000"/>
              </a:lnSpc>
              <a:spcAft>
                <a:spcPts val="600"/>
              </a:spcAft>
              <a:buNone/>
            </a:pPr>
            <a:r>
              <a:rPr lang="en-US" sz="1100" b="1" i="1" dirty="0" smtClean="0"/>
              <a:t>Although neither the House nor the Senate PFIC provisions of the 1986 Act individually would have had a significant impact on foreign insurance companies, under the conference agreement almost all foreign insurance companies would have qualified as PFICs. </a:t>
            </a:r>
          </a:p>
          <a:p>
            <a:pPr marL="7938" indent="223838">
              <a:lnSpc>
                <a:spcPct val="80000"/>
              </a:lnSpc>
              <a:spcAft>
                <a:spcPts val="600"/>
              </a:spcAft>
              <a:buNone/>
            </a:pPr>
            <a:r>
              <a:rPr lang="en-US" sz="1100" dirty="0" smtClean="0"/>
              <a:t>Immediately following release of the tentative conference report on August 29, 1986, three law firms that had been focusing primarily on the proposed changes to section 953(c) reported the unintended extension of the PFIC provisions to foreign insurance companies.</a:t>
            </a:r>
            <a:r>
              <a:rPr lang="en-US" sz="1100" baseline="30000" dirty="0" smtClean="0"/>
              <a:t>11</a:t>
            </a:r>
            <a:r>
              <a:rPr lang="en-US" sz="1100" dirty="0" smtClean="0"/>
              <a:t> After identifying the problem and explaining how it developed, the firms suggested that an exception be added to the PFIC rules for any “company whose primary and predominant business activity during the taxable year is the issuance of insurance or annuity contracts or the reinsuring of risks underwritten by insurance companies.” The suggested language was based on the definition of an insurance company in Treas. Reg. section 1.801-3(a) and, although a slightly different formulation was used in section 1296(b)(2)(B), the general approach ultimately adopted by Congress is consistent with the suggestion in the September 5 memorandum. </a:t>
            </a:r>
          </a:p>
          <a:p>
            <a:pPr marL="7938" indent="223838">
              <a:lnSpc>
                <a:spcPct val="80000"/>
              </a:lnSpc>
              <a:spcAft>
                <a:spcPts val="600"/>
              </a:spcAft>
              <a:buNone/>
            </a:pPr>
            <a:r>
              <a:rPr lang="en-US" sz="1100" dirty="0" smtClean="0"/>
              <a:t>The timing of the foregoing events — from the tentative August 29 conference agreement that inadvertently extended PFIC status to offshore insurance companies, to the September 5 memorandum, to the addition of section 1296(b)(2)(B) prior to final congressional action on September 18 — amounts to strong evidence that Congress intended the PFIC insurance company exception to be interpreted broadly to cover not only commercial carriers but also the large number of offshore insurance companies that are managed on a day-to-day basis by local management companies. </a:t>
            </a:r>
          </a:p>
          <a:p>
            <a:pPr marL="115888" indent="-115888">
              <a:spcAft>
                <a:spcPts val="0"/>
              </a:spcAft>
              <a:buNone/>
            </a:pPr>
            <a:r>
              <a:rPr lang="en-US" sz="1000" u="sng" baseline="30000" dirty="0" smtClean="0"/>
              <a:t>		</a:t>
            </a:r>
          </a:p>
          <a:p>
            <a:pPr marL="115888" indent="-115888">
              <a:lnSpc>
                <a:spcPct val="80000"/>
              </a:lnSpc>
              <a:spcAft>
                <a:spcPts val="600"/>
              </a:spcAft>
              <a:buNone/>
            </a:pPr>
            <a:r>
              <a:rPr lang="en-US" sz="1000" baseline="30000" dirty="0" smtClean="0"/>
              <a:t>11</a:t>
            </a:r>
            <a:r>
              <a:rPr lang="en-US" sz="1000" i="1" dirty="0" smtClean="0"/>
              <a:t>	See </a:t>
            </a:r>
            <a:r>
              <a:rPr lang="en-US" sz="1000" dirty="0" smtClean="0"/>
              <a:t>Exhibit 1, the September 5, 1986 letter to Stephen L. Shay, Treasury International Tax Counsel, enclosing a memorandum from Baker &amp; McKenzie, Cahill Gordon </a:t>
            </a:r>
            <a:r>
              <a:rPr lang="en-US" sz="1000" i="1" dirty="0" smtClean="0"/>
              <a:t>&amp; </a:t>
            </a:r>
            <a:r>
              <a:rPr lang="en-US" sz="1000" dirty="0" smtClean="0"/>
              <a:t>Reindel, and Sutherland, Asbill &amp; Brennan detailing the sudden need for a specific exception in the PFIC rules for offshore insurance companies.</a:t>
            </a:r>
          </a:p>
          <a:p>
            <a:pPr marL="115888" indent="-115888">
              <a:spcAft>
                <a:spcPts val="600"/>
              </a:spcAft>
              <a:buNone/>
            </a:pPr>
            <a:endParaRPr lang="en-US" sz="1000" u="sng" baseline="30000" dirty="0" smtClean="0"/>
          </a:p>
          <a:p>
            <a:pPr marL="11113" indent="-11113">
              <a:buNone/>
            </a:pPr>
            <a:endParaRPr lang="en-US" sz="1100" dirty="0" smtClean="0"/>
          </a:p>
          <a:p>
            <a:pPr marL="11113" indent="-11113">
              <a:buNone/>
            </a:pPr>
            <a:endParaRPr lang="en-US" sz="1100" dirty="0"/>
          </a:p>
        </p:txBody>
      </p:sp>
      <p:sp>
        <p:nvSpPr>
          <p:cNvPr id="5" name="Slide Number Placeholder 4"/>
          <p:cNvSpPr>
            <a:spLocks noGrp="1"/>
          </p:cNvSpPr>
          <p:nvPr>
            <p:ph type="sldNum" sz="quarter" idx="12"/>
          </p:nvPr>
        </p:nvSpPr>
        <p:spPr/>
        <p:txBody>
          <a:bodyPr/>
          <a:lstStyle/>
          <a:p>
            <a:fld id="{626BF80B-33B5-4627-8985-D9082B3086CC}" type="slidenum">
              <a:rPr lang="en-US" smtClean="0"/>
              <a:pPr/>
              <a:t>64</a:t>
            </a:fld>
            <a:endParaRPr lang="en-US" dirty="0"/>
          </a:p>
        </p:txBody>
      </p:sp>
      <p:sp>
        <p:nvSpPr>
          <p:cNvPr id="6" name="Title 1"/>
          <p:cNvSpPr>
            <a:spLocks noGrp="1"/>
          </p:cNvSpPr>
          <p:nvPr>
            <p:ph type="title"/>
          </p:nvPr>
        </p:nvSpPr>
        <p:spPr>
          <a:xfrm>
            <a:off x="576262" y="228600"/>
            <a:ext cx="7989887" cy="314325"/>
          </a:xfrm>
        </p:spPr>
        <p:txBody>
          <a:bodyPr/>
          <a:lstStyle/>
          <a:p>
            <a:r>
              <a:rPr lang="en-US" sz="1200" b="1" dirty="0" smtClean="0"/>
              <a:t>Captive &amp; International Special Reports</a:t>
            </a:r>
            <a:endParaRPr lang="en-US" sz="1200" b="1"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41557" y="704088"/>
            <a:ext cx="3922712" cy="6035040"/>
          </a:xfrm>
        </p:spPr>
        <p:txBody>
          <a:bodyPr/>
          <a:lstStyle/>
          <a:p>
            <a:pPr algn="ctr">
              <a:spcAft>
                <a:spcPts val="600"/>
              </a:spcAft>
              <a:buNone/>
            </a:pPr>
            <a:r>
              <a:rPr lang="en-US" sz="1100" b="1" dirty="0" smtClean="0"/>
              <a:t>III. The Legislative History Of Section 1296(b)(2)(B) </a:t>
            </a:r>
          </a:p>
          <a:p>
            <a:pPr>
              <a:lnSpc>
                <a:spcPct val="80000"/>
              </a:lnSpc>
              <a:spcAft>
                <a:spcPts val="600"/>
              </a:spcAft>
              <a:buNone/>
            </a:pPr>
            <a:r>
              <a:rPr lang="en-US" sz="1100" b="1" dirty="0" smtClean="0"/>
              <a:t>A.  The 1986 Act</a:t>
            </a:r>
          </a:p>
          <a:p>
            <a:pPr marL="4763" indent="173038">
              <a:lnSpc>
                <a:spcPct val="80000"/>
              </a:lnSpc>
              <a:spcAft>
                <a:spcPts val="600"/>
              </a:spcAft>
              <a:buNone/>
            </a:pPr>
            <a:r>
              <a:rPr lang="en-US" sz="1100" dirty="0" smtClean="0"/>
              <a:t>Since section 1296(b)(2)(B) was added so late in the legislative process, the only direct guidance on the meaning of the exception is provided in the conference report and the 1986 Act “Blue Book.” The conference report provides the following: </a:t>
            </a:r>
          </a:p>
          <a:p>
            <a:pPr marL="236538" indent="-4763">
              <a:lnSpc>
                <a:spcPct val="80000"/>
              </a:lnSpc>
              <a:spcAft>
                <a:spcPts val="600"/>
              </a:spcAft>
              <a:buNone/>
            </a:pPr>
            <a:r>
              <a:rPr lang="en-US" sz="1100" dirty="0" smtClean="0"/>
              <a:t>An exception to the definition of passive income is provided under the agreement for income derived by bona fide banks and insurance companies, subject to regulatory exceptions. . . . A bona fide insurance company is any foreign insurance company that would be subject to taxation under subchapter L if the company were a domestic insurance company.</a:t>
            </a:r>
            <a:r>
              <a:rPr lang="en-US" sz="1100" baseline="30000" dirty="0" smtClean="0"/>
              <a:t>12 </a:t>
            </a:r>
          </a:p>
          <a:p>
            <a:pPr marL="4763" indent="173038">
              <a:lnSpc>
                <a:spcPct val="80000"/>
              </a:lnSpc>
              <a:spcAft>
                <a:spcPts val="600"/>
              </a:spcAft>
              <a:buNone/>
            </a:pPr>
            <a:r>
              <a:rPr lang="en-US" sz="1100" dirty="0" smtClean="0"/>
              <a:t>The 1986 Act Blue Book contains a more extensive explanation and describes some of the contemplated regulatory limitations:</a:t>
            </a:r>
            <a:r>
              <a:rPr lang="en-US" sz="1100" baseline="30000" dirty="0" smtClean="0"/>
              <a:t>13</a:t>
            </a:r>
          </a:p>
          <a:p>
            <a:pPr marL="236538" indent="-4763">
              <a:lnSpc>
                <a:spcPct val="80000"/>
              </a:lnSpc>
              <a:spcAft>
                <a:spcPts val="600"/>
              </a:spcAft>
              <a:buNone/>
            </a:pPr>
            <a:r>
              <a:rPr lang="en-US" sz="1100" dirty="0" smtClean="0"/>
              <a:t>Except as provided in regulations, passive income for this purpose does not include income derived by bona fide banks and insurance companies. . . . Income of a bona fide insurance company that is not treated as passive income is that income which would be subject to taxation under subchapter L if the income were derived by a domestic insurance company. . . .</a:t>
            </a:r>
          </a:p>
          <a:p>
            <a:pPr marL="236538" indent="-4763">
              <a:lnSpc>
                <a:spcPct val="80000"/>
              </a:lnSpc>
              <a:spcAft>
                <a:spcPts val="600"/>
              </a:spcAft>
              <a:buNone/>
            </a:pPr>
            <a:r>
              <a:rPr lang="en-US" sz="1100" dirty="0" smtClean="0"/>
              <a:t>As indicated, the Act provides regulatory authority to restrict the exception for income received by bona fide banks and insurance companies where it is necessary to prevent U.S. persons from earning what is essentially investment income in a tax deferred entity. For example . . . it was intended that entities engaged in the business of providing insurance may derive passive income and, thus, qualify as PFICs in the event that entities maintain financial reserves in excess of the reasonable needs of their insurance business. Additionally, a foreign corporation established to acquire insurance coverage on behalf of related persons (a captive insurance company) may qualify as a PFIC in the event there is no shifting of risk to the foreign entity. In </a:t>
            </a:r>
          </a:p>
          <a:p>
            <a:pPr marL="4763" indent="-4763">
              <a:lnSpc>
                <a:spcPct val="80000"/>
              </a:lnSpc>
              <a:spcAft>
                <a:spcPts val="600"/>
              </a:spcAft>
              <a:buNone/>
            </a:pPr>
            <a:r>
              <a:rPr lang="en-US" sz="1100" u="sng" dirty="0" smtClean="0"/>
              <a:t>		</a:t>
            </a:r>
          </a:p>
          <a:p>
            <a:pPr marL="109538" indent="-109538">
              <a:lnSpc>
                <a:spcPct val="80000"/>
              </a:lnSpc>
              <a:spcAft>
                <a:spcPts val="600"/>
              </a:spcAft>
              <a:buNone/>
            </a:pPr>
            <a:r>
              <a:rPr lang="en-US" sz="1000" baseline="30000" dirty="0" smtClean="0"/>
              <a:t>12</a:t>
            </a:r>
            <a:r>
              <a:rPr lang="en-US" sz="1000" dirty="0" smtClean="0"/>
              <a:t>	H.R. Conf. Rep. No. 841, 99th Cong. 2d Sess. 11-644 (1986).</a:t>
            </a:r>
          </a:p>
          <a:p>
            <a:pPr marL="109538" indent="-109538">
              <a:lnSpc>
                <a:spcPct val="80000"/>
              </a:lnSpc>
              <a:buNone/>
            </a:pPr>
            <a:r>
              <a:rPr lang="en-US" sz="1000" baseline="30000" dirty="0" smtClean="0"/>
              <a:t>13	</a:t>
            </a:r>
            <a:r>
              <a:rPr lang="en-US" sz="1000" dirty="0" smtClean="0"/>
              <a:t>Staff of Joint Committee on Taxation, </a:t>
            </a:r>
            <a:r>
              <a:rPr lang="en-US" sz="1000" i="1" dirty="0" smtClean="0"/>
              <a:t>General Explanation of the Tax Reform Act of 1986</a:t>
            </a:r>
            <a:r>
              <a:rPr lang="en-US" sz="1000" dirty="0" smtClean="0"/>
              <a:t> at 1025-26 (the “Blue Book”).</a:t>
            </a:r>
          </a:p>
          <a:p>
            <a:pPr marL="4763" indent="173038">
              <a:spcAft>
                <a:spcPts val="600"/>
              </a:spcAft>
              <a:buNone/>
            </a:pPr>
            <a:endParaRPr lang="en-US" sz="1100" u="sng" dirty="0" smtClean="0"/>
          </a:p>
          <a:p>
            <a:pPr>
              <a:buNone/>
            </a:pPr>
            <a:endParaRPr lang="en-US" sz="1100" dirty="0"/>
          </a:p>
        </p:txBody>
      </p:sp>
      <p:sp>
        <p:nvSpPr>
          <p:cNvPr id="4" name="Content Placeholder 3"/>
          <p:cNvSpPr>
            <a:spLocks noGrp="1"/>
          </p:cNvSpPr>
          <p:nvPr>
            <p:ph sz="half" idx="2"/>
          </p:nvPr>
        </p:nvSpPr>
        <p:spPr>
          <a:xfrm>
            <a:off x="4632435" y="704088"/>
            <a:ext cx="3919538" cy="6035040"/>
          </a:xfrm>
        </p:spPr>
        <p:txBody>
          <a:bodyPr/>
          <a:lstStyle/>
          <a:p>
            <a:pPr marL="237744" indent="-4763">
              <a:lnSpc>
                <a:spcPct val="80000"/>
              </a:lnSpc>
              <a:spcAft>
                <a:spcPts val="600"/>
              </a:spcAft>
              <a:buNone/>
            </a:pPr>
            <a:r>
              <a:rPr lang="en-US" sz="1100" dirty="0" smtClean="0"/>
              <a:t>these captive arrangements, since there is no shifting of risk, the company is not an insurance company. The investment income generated by this captive-type company from its capital will be treated as passive income, thereby possibly subjecting the company to PFIC status. It is intended that income derived by foreign banks and other financial or insurance businesses that operate as incorporated investment vehicles on behalf of shareholders or other related persons be treated as passive income for purposes of these rules.</a:t>
            </a:r>
          </a:p>
          <a:p>
            <a:pPr marL="58738" indent="173038">
              <a:lnSpc>
                <a:spcPct val="80000"/>
              </a:lnSpc>
              <a:spcAft>
                <a:spcPts val="600"/>
              </a:spcAft>
              <a:buNone/>
            </a:pPr>
            <a:r>
              <a:rPr lang="en-US" sz="1100" dirty="0" smtClean="0"/>
              <a:t>Based on the description of the PFIC insurance company exception in the conference report, Congress apparently contemplated that any foreign company that qualified as an insurance company under U.S. tax principles would be considered actively engaged in an insurance business and be eligible for relief under section 1296(b)(2)(B). Such companies are described as “bona fide” insurance companies.</a:t>
            </a:r>
          </a:p>
          <a:p>
            <a:pPr marL="236538" indent="-4763">
              <a:lnSpc>
                <a:spcPct val="80000"/>
              </a:lnSpc>
              <a:spcAft>
                <a:spcPts val="600"/>
              </a:spcAft>
              <a:buNone/>
            </a:pPr>
            <a:r>
              <a:rPr lang="en-US" sz="1100" b="1" i="1" dirty="0" smtClean="0"/>
              <a:t>Based on the description of the PFIC insurance company exception in the conference report, Congress apparently contemplated that any foreign company that qualified as an insurance company under U.S. tax principles would be considered actively engaged in an insurance business and be eligible for relief under section 1296(b)(2)(B).</a:t>
            </a:r>
          </a:p>
          <a:p>
            <a:pPr marL="58738" indent="173038">
              <a:lnSpc>
                <a:spcPct val="80000"/>
              </a:lnSpc>
              <a:spcAft>
                <a:spcPts val="600"/>
              </a:spcAft>
              <a:buNone/>
            </a:pPr>
            <a:r>
              <a:rPr lang="en-US" sz="1100" dirty="0" smtClean="0"/>
              <a:t>The Blue Book commentary reinforces this view. After restating the general description of the insurance company exception contained in the conference report, the Blue Book cautions that a foreign insurance company qualifying for relief under section 1296(b)(2)(B) might nevertheless be a PFIC if it has “financial reserves in excess of the reasonable needs” of its business. The Blue Book then gives an example of the type of company that would not qualify at all under section 1296(b)(2)(B): a captive insurance company that does not provide “insurance” as that term is understood for tax purposes, and which therefore would not be taxable under subchapter L if it were a domestic corporation. Income derived by such “incorporated investment vehicles” is properly treated as passive income under the PFIC rules. </a:t>
            </a:r>
          </a:p>
          <a:p>
            <a:pPr marL="236538" indent="-4763">
              <a:lnSpc>
                <a:spcPct val="80000"/>
              </a:lnSpc>
              <a:spcAft>
                <a:spcPts val="600"/>
              </a:spcAft>
              <a:buNone/>
            </a:pPr>
            <a:endParaRPr lang="en-US" sz="1100" dirty="0" smtClean="0"/>
          </a:p>
          <a:p>
            <a:pPr marL="4763" indent="227013">
              <a:lnSpc>
                <a:spcPct val="80000"/>
              </a:lnSpc>
              <a:buNone/>
            </a:pPr>
            <a:endParaRPr lang="en-US" sz="1100" dirty="0" smtClean="0"/>
          </a:p>
          <a:p>
            <a:pPr>
              <a:lnSpc>
                <a:spcPct val="80000"/>
              </a:lnSpc>
              <a:buNone/>
            </a:pPr>
            <a:endParaRPr lang="en-US" sz="1100" dirty="0"/>
          </a:p>
        </p:txBody>
      </p:sp>
      <p:sp>
        <p:nvSpPr>
          <p:cNvPr id="5" name="Slide Number Placeholder 4"/>
          <p:cNvSpPr>
            <a:spLocks noGrp="1"/>
          </p:cNvSpPr>
          <p:nvPr>
            <p:ph type="sldNum" sz="quarter" idx="12"/>
          </p:nvPr>
        </p:nvSpPr>
        <p:spPr/>
        <p:txBody>
          <a:bodyPr/>
          <a:lstStyle/>
          <a:p>
            <a:fld id="{626BF80B-33B5-4627-8985-D9082B3086CC}" type="slidenum">
              <a:rPr lang="en-US" smtClean="0"/>
              <a:pPr/>
              <a:t>65</a:t>
            </a:fld>
            <a:endParaRPr lang="en-US" dirty="0"/>
          </a:p>
        </p:txBody>
      </p:sp>
      <p:sp>
        <p:nvSpPr>
          <p:cNvPr id="6" name="Title 1"/>
          <p:cNvSpPr>
            <a:spLocks noGrp="1"/>
          </p:cNvSpPr>
          <p:nvPr>
            <p:ph type="title"/>
          </p:nvPr>
        </p:nvSpPr>
        <p:spPr>
          <a:xfrm>
            <a:off x="576262" y="228600"/>
            <a:ext cx="7989887" cy="338959"/>
          </a:xfrm>
        </p:spPr>
        <p:txBody>
          <a:bodyPr/>
          <a:lstStyle/>
          <a:p>
            <a:r>
              <a:rPr lang="en-US" sz="1200" b="1" dirty="0" smtClean="0"/>
              <a:t>Captive &amp; International Special Reports</a:t>
            </a:r>
            <a:endParaRPr lang="en-US" sz="1200" b="1" dirty="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6262" y="228600"/>
            <a:ext cx="7989887" cy="314325"/>
          </a:xfrm>
        </p:spPr>
        <p:txBody>
          <a:bodyPr/>
          <a:lstStyle/>
          <a:p>
            <a:r>
              <a:rPr lang="en-US" sz="1200" b="1" dirty="0" smtClean="0"/>
              <a:t>Captive &amp; International Special Reports</a:t>
            </a:r>
            <a:endParaRPr lang="en-US" sz="1200" b="1" dirty="0"/>
          </a:p>
        </p:txBody>
      </p:sp>
      <p:sp>
        <p:nvSpPr>
          <p:cNvPr id="3" name="Content Placeholder 2"/>
          <p:cNvSpPr>
            <a:spLocks noGrp="1"/>
          </p:cNvSpPr>
          <p:nvPr>
            <p:ph sz="half" idx="1"/>
          </p:nvPr>
        </p:nvSpPr>
        <p:spPr>
          <a:xfrm>
            <a:off x="496377" y="822960"/>
            <a:ext cx="3922712" cy="6035040"/>
          </a:xfrm>
        </p:spPr>
        <p:txBody>
          <a:bodyPr/>
          <a:lstStyle/>
          <a:p>
            <a:pPr marL="58738" indent="173038">
              <a:lnSpc>
                <a:spcPct val="80000"/>
              </a:lnSpc>
              <a:spcAft>
                <a:spcPts val="600"/>
              </a:spcAft>
              <a:buNone/>
            </a:pPr>
            <a:r>
              <a:rPr lang="en-US" sz="1100" dirty="0" smtClean="0"/>
              <a:t>Except for reflecting the implicit understanding that income derived by a bona fide insurance company is “income derived in the active conduct of an insurance business,” there is no mention in either the conference agreement or in the Blue Book of an active business test. There certainly is no directive to the IRS to limit the scope of the PFIC insurance company exception to companies that have their own operational and managerial employees and thus satisfy the “active conduct of a trade or business” standard in the regulations under section 367(a)(3).</a:t>
            </a:r>
          </a:p>
          <a:p>
            <a:pPr marL="58738" indent="-4763">
              <a:lnSpc>
                <a:spcPct val="80000"/>
              </a:lnSpc>
              <a:spcAft>
                <a:spcPts val="600"/>
              </a:spcAft>
              <a:buNone/>
            </a:pPr>
            <a:r>
              <a:rPr lang="en-US" sz="1100" b="1" dirty="0" smtClean="0"/>
              <a:t>B. The Technical and Miscellaneous Revenue Act of 1988 </a:t>
            </a:r>
          </a:p>
          <a:p>
            <a:pPr marL="58738" indent="173038">
              <a:lnSpc>
                <a:spcPct val="80000"/>
              </a:lnSpc>
              <a:spcAft>
                <a:spcPts val="600"/>
              </a:spcAft>
              <a:buNone/>
            </a:pPr>
            <a:r>
              <a:rPr lang="en-US" sz="1100" dirty="0" smtClean="0"/>
              <a:t>Section 1296(b)(2)(B) was amended by the Technical and Miscellaneous Revenue Act of 1988 (TAMRA) to include the requirement that the foreign insurance company be “predominantly engaged in an insurance business.” Prior to the amendment, to qualify for the exception the foreign insurance company had to be a company that “would be subject to tax under subchapter L if it were a domestic corporation”; but there was no explicit requirement that the company be “predominantly engaged in an insurance business.” The change seems to have been primarily in the nature of a clarification since it is a rare company that would be “taxable under subchapter L if it were a domestic corporation” yet not be “predominantly engaged in an insurance business.” The requirement that a foreign insurance company’s income be “derived in the active conduct of an insurance business” was part of the original legislation and was not affected by TAMRA.</a:t>
            </a:r>
          </a:p>
          <a:p>
            <a:pPr marL="58738" indent="173038">
              <a:lnSpc>
                <a:spcPct val="80000"/>
              </a:lnSpc>
              <a:spcAft>
                <a:spcPts val="600"/>
              </a:spcAft>
              <a:buNone/>
            </a:pPr>
            <a:r>
              <a:rPr lang="en-US" sz="1100" dirty="0" smtClean="0"/>
              <a:t>The House report on TAMRA provided in relevant part as follows:</a:t>
            </a:r>
            <a:r>
              <a:rPr lang="en-US" sz="1100" baseline="30000" dirty="0" smtClean="0"/>
              <a:t>14</a:t>
            </a:r>
            <a:r>
              <a:rPr lang="en-US" sz="1100" dirty="0" smtClean="0"/>
              <a:t> </a:t>
            </a:r>
          </a:p>
          <a:p>
            <a:pPr marL="58738" indent="173038" algn="ctr">
              <a:lnSpc>
                <a:spcPct val="80000"/>
              </a:lnSpc>
              <a:spcAft>
                <a:spcPts val="600"/>
              </a:spcAft>
              <a:buNone/>
            </a:pPr>
            <a:r>
              <a:rPr lang="en-US" sz="1100" b="1" i="1" dirty="0" smtClean="0"/>
              <a:t>Present Law </a:t>
            </a:r>
          </a:p>
          <a:p>
            <a:pPr marL="236538" indent="-4763">
              <a:lnSpc>
                <a:spcPct val="80000"/>
              </a:lnSpc>
              <a:spcAft>
                <a:spcPts val="600"/>
              </a:spcAft>
              <a:buNone/>
            </a:pPr>
            <a:r>
              <a:rPr lang="en-US" sz="1100" dirty="0" smtClean="0"/>
              <a:t>Except as provided in regulations, passive income does not include income derived by a bona fide insurance company that would be subject to taxation under subchapter L if the company were a U.S. corporation. It was intended that regulations provide that entities engaged in the business of providing insurance derive passive income and thus, may be PFICs in certain cases where the entities maintain financial reserves in excess of the reasonable needs of their insurance business. </a:t>
            </a:r>
          </a:p>
          <a:p>
            <a:pPr marL="114300" indent="-114300">
              <a:lnSpc>
                <a:spcPct val="80000"/>
              </a:lnSpc>
              <a:spcAft>
                <a:spcPts val="600"/>
              </a:spcAft>
              <a:buNone/>
            </a:pPr>
            <a:r>
              <a:rPr lang="en-US" sz="1000" b="1" i="1" u="sng" dirty="0" smtClean="0"/>
              <a:t>		</a:t>
            </a:r>
          </a:p>
          <a:p>
            <a:pPr marL="114300" indent="-114300">
              <a:lnSpc>
                <a:spcPct val="80000"/>
              </a:lnSpc>
              <a:spcAft>
                <a:spcPts val="600"/>
              </a:spcAft>
              <a:buNone/>
            </a:pPr>
            <a:r>
              <a:rPr lang="en-US" sz="1000" baseline="30000" dirty="0" smtClean="0"/>
              <a:t>14</a:t>
            </a:r>
            <a:r>
              <a:rPr lang="en-US" sz="1000" dirty="0" smtClean="0"/>
              <a:t>	H.R. Rep. No. 100-795, 100th Cong. 2d Sess. at 269 and 273 (1988).</a:t>
            </a:r>
          </a:p>
          <a:p>
            <a:pPr marL="236538" indent="-4763">
              <a:lnSpc>
                <a:spcPct val="80000"/>
              </a:lnSpc>
              <a:spcAft>
                <a:spcPts val="600"/>
              </a:spcAft>
              <a:buNone/>
            </a:pPr>
            <a:endParaRPr lang="en-US" sz="1100" b="1" i="1" u="sng" dirty="0" smtClean="0"/>
          </a:p>
          <a:p>
            <a:pPr marL="1588" indent="227013">
              <a:buNone/>
            </a:pPr>
            <a:endParaRPr lang="en-US" sz="1100" dirty="0"/>
          </a:p>
        </p:txBody>
      </p:sp>
      <p:sp>
        <p:nvSpPr>
          <p:cNvPr id="4" name="Content Placeholder 3"/>
          <p:cNvSpPr>
            <a:spLocks noGrp="1"/>
          </p:cNvSpPr>
          <p:nvPr>
            <p:ph sz="half" idx="2"/>
          </p:nvPr>
        </p:nvSpPr>
        <p:spPr>
          <a:xfrm>
            <a:off x="4593609" y="822960"/>
            <a:ext cx="3919538" cy="6035040"/>
          </a:xfrm>
        </p:spPr>
        <p:txBody>
          <a:bodyPr/>
          <a:lstStyle/>
          <a:p>
            <a:pPr algn="ctr">
              <a:lnSpc>
                <a:spcPct val="80000"/>
              </a:lnSpc>
              <a:spcAft>
                <a:spcPts val="600"/>
              </a:spcAft>
              <a:buNone/>
            </a:pPr>
            <a:r>
              <a:rPr lang="en-US" sz="1100" b="1" i="1" dirty="0" smtClean="0"/>
              <a:t>Explanation of Provision</a:t>
            </a:r>
          </a:p>
          <a:p>
            <a:pPr marL="236538" indent="-4763">
              <a:lnSpc>
                <a:spcPct val="80000"/>
              </a:lnSpc>
              <a:spcAft>
                <a:spcPts val="600"/>
              </a:spcAft>
              <a:buNone/>
            </a:pPr>
            <a:r>
              <a:rPr lang="en-US" sz="1100" dirty="0" smtClean="0"/>
              <a:t>The bill also clarifies the exception from passive income for income received by bona fide insurance companies. This exception from passive income extends only to income derived by insurance companies that are predominantly engaged in the active conduct of an insurance business and that would be taxed under the special rules applicable to domestic insurance companies if they were domestic corporations. Thus, income derived by entities engaged in the business of providing insurance will be passive income to the extent the entities maintain financial reserves in excess of the reasonable needs of their insurance business. </a:t>
            </a:r>
          </a:p>
          <a:p>
            <a:pPr marL="4763" indent="227013">
              <a:lnSpc>
                <a:spcPct val="80000"/>
              </a:lnSpc>
              <a:spcAft>
                <a:spcPts val="600"/>
              </a:spcAft>
              <a:buNone/>
            </a:pPr>
            <a:r>
              <a:rPr lang="en-US" sz="1100" dirty="0" smtClean="0"/>
              <a:t>The foregoing generally confirms the notion that a foreign insurance company qualifies for the PFIC insurance company exception if it is predominantly engaged in an insurance business and would be taxable under subchapter L if it were a domestic corporation, implicitly affirming the view that such a “bona fide” insurance company is engaged in the active conduct of an insurance business. Once again, there is no suggestion that Congress intended to require that insurance companies be engaged in the “active conduct of a trade or business” within the meaning of section 367(a)(3) in order to qualify for the PFIC insurance company exception. </a:t>
            </a:r>
          </a:p>
          <a:p>
            <a:pPr marL="285750" indent="-285750" algn="ctr">
              <a:lnSpc>
                <a:spcPct val="80000"/>
              </a:lnSpc>
              <a:spcAft>
                <a:spcPts val="600"/>
              </a:spcAft>
              <a:buNone/>
            </a:pPr>
            <a:r>
              <a:rPr lang="en-US" sz="1100" b="1" dirty="0" smtClean="0"/>
              <a:t>IV.	The Statutory Language:</a:t>
            </a:r>
            <a:br>
              <a:rPr lang="en-US" sz="1100" b="1" dirty="0" smtClean="0"/>
            </a:br>
            <a:r>
              <a:rPr lang="en-US" sz="1100" b="1" dirty="0" smtClean="0"/>
              <a:t>“Derived in the Active Conduct of an insurance Business” </a:t>
            </a:r>
          </a:p>
          <a:p>
            <a:pPr marL="53975" indent="177800">
              <a:lnSpc>
                <a:spcPct val="80000"/>
              </a:lnSpc>
              <a:spcAft>
                <a:spcPts val="600"/>
              </a:spcAft>
              <a:buNone/>
            </a:pPr>
            <a:r>
              <a:rPr lang="en-US" sz="1100" dirty="0" smtClean="0"/>
              <a:t>Prior to the 1986 Act, the phrase “active conduct of an insurance business” had no universally accepted tax meaning. In the Tax Reform Act of 1984, Congress used the phrase “active conduct of a trade or business” in section 367(a)(3) and that phrase has been interpreted by Treas. Reg. section 1.367(a)-2T(b)(3) as requiring employees performing both managerial and operational activities. The purpose of section 367(a) is not to distinguish passive income from active income, however, but to limit the ability of U.S. taxpayers to transfer appreciated assets to foreign corporations on a tax-free basis. As we have seen, there is no support in the legislative histories of the 1986 Act or TAMRA for the proposition that Congress meant to incorporate the section 367(a)(3) standard in section 1296(b)(2)(B).</a:t>
            </a:r>
          </a:p>
          <a:p>
            <a:pPr>
              <a:buNone/>
            </a:pPr>
            <a:endParaRPr lang="en-US" sz="1100" dirty="0"/>
          </a:p>
        </p:txBody>
      </p:sp>
      <p:sp>
        <p:nvSpPr>
          <p:cNvPr id="5" name="Slide Number Placeholder 4"/>
          <p:cNvSpPr>
            <a:spLocks noGrp="1"/>
          </p:cNvSpPr>
          <p:nvPr>
            <p:ph type="sldNum" sz="quarter" idx="12"/>
          </p:nvPr>
        </p:nvSpPr>
        <p:spPr/>
        <p:txBody>
          <a:bodyPr/>
          <a:lstStyle/>
          <a:p>
            <a:fld id="{626BF80B-33B5-4627-8985-D9082B3086CC}" type="slidenum">
              <a:rPr lang="en-US" smtClean="0"/>
              <a:pPr/>
              <a:t>66</a:t>
            </a:fld>
            <a:endParaRPr lang="en-US" dirty="0"/>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6262" y="228600"/>
            <a:ext cx="7989887" cy="314325"/>
          </a:xfrm>
        </p:spPr>
        <p:txBody>
          <a:bodyPr/>
          <a:lstStyle/>
          <a:p>
            <a:r>
              <a:rPr lang="en-US" sz="1200" b="1" dirty="0" smtClean="0"/>
              <a:t>Captive &amp; International Special Reports</a:t>
            </a:r>
            <a:endParaRPr lang="en-US" sz="1200" b="1" dirty="0"/>
          </a:p>
        </p:txBody>
      </p:sp>
      <p:sp>
        <p:nvSpPr>
          <p:cNvPr id="3" name="Content Placeholder 2"/>
          <p:cNvSpPr>
            <a:spLocks noGrp="1"/>
          </p:cNvSpPr>
          <p:nvPr>
            <p:ph sz="half" idx="1"/>
          </p:nvPr>
        </p:nvSpPr>
        <p:spPr>
          <a:xfrm>
            <a:off x="496377" y="822960"/>
            <a:ext cx="3922712" cy="6035040"/>
          </a:xfrm>
        </p:spPr>
        <p:txBody>
          <a:bodyPr/>
          <a:lstStyle/>
          <a:p>
            <a:pPr marL="231775" indent="0">
              <a:lnSpc>
                <a:spcPct val="80000"/>
              </a:lnSpc>
              <a:spcAft>
                <a:spcPts val="600"/>
              </a:spcAft>
              <a:buNone/>
            </a:pPr>
            <a:r>
              <a:rPr lang="en-US" sz="1100" b="1" i="1" dirty="0" smtClean="0"/>
              <a:t>The structure of the statutory scheme created by the 1986 Act and the accompanying legislative history support the view that Congress intended to coordinate the subpart F and PFIC rules with the separate foreign tax credit limitation provisions in section 904(d).</a:t>
            </a:r>
          </a:p>
          <a:p>
            <a:pPr marL="4763" indent="227013">
              <a:lnSpc>
                <a:spcPct val="80000"/>
              </a:lnSpc>
              <a:spcAft>
                <a:spcPts val="600"/>
              </a:spcAft>
              <a:buNone/>
            </a:pPr>
            <a:r>
              <a:rPr lang="en-US" sz="1100" dirty="0" smtClean="0"/>
              <a:t>The structure of the statutory scheme created by the 1986 Act and the accompanying legislative history support the view that Congress intended to coordinate the subpart F and PFIC rules with the separate foreign tax credit limitation provisions in section 904(d).</a:t>
            </a:r>
            <a:r>
              <a:rPr lang="en-US" sz="1100" baseline="30000" dirty="0" smtClean="0"/>
              <a:t>15</a:t>
            </a:r>
            <a:r>
              <a:rPr lang="en-US" sz="1100" dirty="0" smtClean="0"/>
              <a:t> Specifically, passive income is defined in section 904(d)(2)(A) by reference to the subpart F definition of foreign personal holding company income in section 954(c); and passive income was defined originally in section 1296(b)(1) by reference to section 904(d)(2)(A) and was changed by TAMRA to reference section 954(c) directly. </a:t>
            </a:r>
          </a:p>
          <a:p>
            <a:pPr marL="4763" indent="227013">
              <a:lnSpc>
                <a:spcPct val="80000"/>
              </a:lnSpc>
              <a:spcAft>
                <a:spcPts val="600"/>
              </a:spcAft>
              <a:buNone/>
            </a:pPr>
            <a:r>
              <a:rPr lang="en-US" sz="1100" dirty="0" smtClean="0"/>
              <a:t>All three of the foregoing definitions of passive income have an exception for income earned by an insurance company. Income that would be considered passive income under section 904(d)(2)(A) is excluded from that category if it is financial services income as defined in section 904(d)(2)(C).  Income that would be considered passive income under section 954 is excluded from that category if it is insurance income under section 953,</a:t>
            </a:r>
            <a:r>
              <a:rPr lang="en-US" sz="1100" baseline="30000" dirty="0" smtClean="0"/>
              <a:t>16</a:t>
            </a:r>
            <a:r>
              <a:rPr lang="en-US" sz="1100" dirty="0" smtClean="0"/>
              <a:t> and, prior to the repeal of sections 954(c)(3)(B) and (C) in the 1986 Act, such income could have been excluded from that category if it had been earned on assets backing insurance reserves or a certain amount of surplus.</a:t>
            </a:r>
            <a:r>
              <a:rPr lang="en-US" sz="1100" baseline="30000" dirty="0" smtClean="0"/>
              <a:t>17 </a:t>
            </a:r>
            <a:r>
              <a:rPr lang="en-US" sz="1100" dirty="0" smtClean="0"/>
              <a:t>Finally, income that would be considered passive income under section 1296(b)(1) is excluded from that category if it is described in the PFIC insurance company exception in section 1296(b)(2)(B). </a:t>
            </a:r>
          </a:p>
          <a:p>
            <a:pPr marL="4763" indent="227013">
              <a:lnSpc>
                <a:spcPct val="80000"/>
              </a:lnSpc>
              <a:spcAft>
                <a:spcPts val="300"/>
              </a:spcAft>
              <a:buNone/>
            </a:pPr>
            <a:r>
              <a:rPr lang="en-US" sz="1100" dirty="0" smtClean="0"/>
              <a:t>Significantly, not only do section 904(d)(2)(C) and section 1296(b)(2)(A) serve the same purpose — to separate active income from passive income — they have almost identical statutory formulations. As applied to an insurance company, financial services income is defined in section 904(d)(2)(C)(i) to mean income earned by a person “predominantly engaged in the active conduct of a[n]. . .  insurance . . . business.” Under section 1296(b)(2)(B), the following income is excluded from the definition of passive income: “income </a:t>
            </a:r>
            <a:r>
              <a:rPr lang="en-US" sz="1000" u="sng" dirty="0" smtClean="0"/>
              <a:t>	</a:t>
            </a:r>
          </a:p>
          <a:p>
            <a:pPr marL="109538" indent="-109538">
              <a:lnSpc>
                <a:spcPct val="80000"/>
              </a:lnSpc>
              <a:spcAft>
                <a:spcPts val="600"/>
              </a:spcAft>
              <a:buNone/>
            </a:pPr>
            <a:r>
              <a:rPr lang="en-US" sz="1000" baseline="30000" dirty="0" smtClean="0"/>
              <a:t>15</a:t>
            </a:r>
            <a:r>
              <a:rPr lang="en-US" sz="1000" dirty="0" smtClean="0"/>
              <a:t>	S</a:t>
            </a:r>
            <a:r>
              <a:rPr lang="en-US" sz="1000" i="1" dirty="0" smtClean="0"/>
              <a:t>ee</a:t>
            </a:r>
            <a:r>
              <a:rPr lang="en-US" sz="1000" dirty="0" smtClean="0"/>
              <a:t> Blue Book, pp. 971-72. </a:t>
            </a:r>
          </a:p>
          <a:p>
            <a:pPr marL="109538" indent="-109538">
              <a:lnSpc>
                <a:spcPct val="80000"/>
              </a:lnSpc>
              <a:spcAft>
                <a:spcPts val="600"/>
              </a:spcAft>
              <a:buNone/>
            </a:pPr>
            <a:r>
              <a:rPr lang="en-US" sz="1000" baseline="30000" dirty="0" smtClean="0"/>
              <a:t>16</a:t>
            </a:r>
            <a:r>
              <a:rPr lang="en-US" sz="1000" dirty="0" smtClean="0"/>
              <a:t>	Treas. Reg. section 1.953-6 and Prop. Reg. section 1.953-6(g). </a:t>
            </a:r>
          </a:p>
          <a:p>
            <a:pPr marL="109538" indent="-109538">
              <a:lnSpc>
                <a:spcPct val="80000"/>
              </a:lnSpc>
              <a:spcAft>
                <a:spcPts val="600"/>
              </a:spcAft>
              <a:buNone/>
            </a:pPr>
            <a:r>
              <a:rPr lang="en-US" sz="1000" baseline="30000" dirty="0" smtClean="0"/>
              <a:t>17</a:t>
            </a:r>
            <a:r>
              <a:rPr lang="en-US" sz="1000" dirty="0" smtClean="0"/>
              <a:t>	Prior to its repeal, the section heading describing section 954(c)(3) read “Certain income derived in active trade or business.”</a:t>
            </a:r>
          </a:p>
          <a:p>
            <a:pPr marL="4763" indent="227013">
              <a:lnSpc>
                <a:spcPct val="80000"/>
              </a:lnSpc>
              <a:spcAft>
                <a:spcPts val="600"/>
              </a:spcAft>
              <a:buNone/>
            </a:pPr>
            <a:endParaRPr lang="en-US" sz="1100" u="sng" dirty="0"/>
          </a:p>
        </p:txBody>
      </p:sp>
      <p:sp>
        <p:nvSpPr>
          <p:cNvPr id="4" name="Content Placeholder 3"/>
          <p:cNvSpPr>
            <a:spLocks noGrp="1"/>
          </p:cNvSpPr>
          <p:nvPr>
            <p:ph sz="half" idx="2"/>
          </p:nvPr>
        </p:nvSpPr>
        <p:spPr>
          <a:xfrm>
            <a:off x="4593609" y="822960"/>
            <a:ext cx="3919538" cy="6035040"/>
          </a:xfrm>
        </p:spPr>
        <p:txBody>
          <a:bodyPr/>
          <a:lstStyle/>
          <a:p>
            <a:pPr marL="58738" indent="-4763">
              <a:lnSpc>
                <a:spcPct val="80000"/>
              </a:lnSpc>
              <a:spcAft>
                <a:spcPts val="600"/>
              </a:spcAft>
              <a:buNone/>
            </a:pPr>
            <a:r>
              <a:rPr lang="en-US" sz="1100" dirty="0" smtClean="0"/>
              <a:t>derived in the active conduct of an insurance business by a corporation which is predominantly engaged in an insurance business. . . .”</a:t>
            </a:r>
          </a:p>
          <a:p>
            <a:pPr marL="58738" indent="173038">
              <a:lnSpc>
                <a:spcPct val="80000"/>
              </a:lnSpc>
              <a:spcAft>
                <a:spcPts val="600"/>
              </a:spcAft>
              <a:buNone/>
            </a:pPr>
            <a:r>
              <a:rPr lang="en-US" sz="1100" dirty="0" smtClean="0"/>
              <a:t>A third 1986 Act provision similar to sections 904(d)(2)(C) and 1296(b)(2)(B) is section 952(c)(1)(B)(v). Under section 952(c), an accumulated deficit in earnings and profits can reduce current subpart F income if earned by a “qualified insurance company,” which means “any controlled foreign corporation predominantly engaged in the active conduct of an insurance business in the taxable year and in the prior taxable years in which the deficit arose.” Congress directed that section 952(c)(2)(B)(v) be interpreted in the same manner as section 904(d)(2)(C).</a:t>
            </a:r>
            <a:r>
              <a:rPr lang="en-US" sz="1100" baseline="30000" dirty="0" smtClean="0"/>
              <a:t>18</a:t>
            </a:r>
            <a:r>
              <a:rPr lang="en-US" sz="1100" dirty="0" smtClean="0"/>
              <a:t> </a:t>
            </a:r>
          </a:p>
          <a:p>
            <a:pPr marL="58738" indent="173038">
              <a:lnSpc>
                <a:spcPct val="80000"/>
              </a:lnSpc>
              <a:spcAft>
                <a:spcPts val="600"/>
              </a:spcAft>
              <a:buNone/>
            </a:pPr>
            <a:r>
              <a:rPr lang="en-US" sz="1100" dirty="0" smtClean="0"/>
              <a:t>The regulations under section 904(d)(2)(C) provide that an insurance company is “predominantly engaged in the active [insurance] business for any year if for that year at least 80 percent of its gross income is income described in paragraph (e)(2)(i) of this section.”</a:t>
            </a:r>
            <a:r>
              <a:rPr lang="en-US" sz="1100" baseline="30000" dirty="0" smtClean="0"/>
              <a:t>19</a:t>
            </a:r>
            <a:r>
              <a:rPr lang="en-US" sz="1100" dirty="0" smtClean="0"/>
              <a:t> The income described in Treas. Reg. section 1.904-4(e)(2)(i) includes income “of a kind that would be insurance income under section 953(a)” without regard to the exception in section 953(a) for “same country” risks, and “income from the investment by an insurance company of its unearned premiums or reserves ordinary and necessary to the proper conduct of the insurance business . . . . “ Section 953(a) defines “insurance income” as income “which is attributable to the issuing (or reinsuring) of any insurance or annuity contract and would . . . be taxed under subchapter L of this chapter if such income were the income of a domestic insurance company.”</a:t>
            </a:r>
            <a:r>
              <a:rPr lang="en-US" sz="1100" baseline="30000" dirty="0" smtClean="0"/>
              <a:t>20</a:t>
            </a:r>
            <a:r>
              <a:rPr lang="en-US" sz="1100" dirty="0" smtClean="0"/>
              <a:t> </a:t>
            </a:r>
          </a:p>
          <a:p>
            <a:pPr>
              <a:spcAft>
                <a:spcPts val="0"/>
              </a:spcAft>
              <a:buNone/>
            </a:pPr>
            <a:r>
              <a:rPr lang="en-US" sz="1100" u="sng" baseline="30000" dirty="0" smtClean="0"/>
              <a:t>		</a:t>
            </a:r>
          </a:p>
          <a:p>
            <a:pPr marL="109538" indent="-109538">
              <a:lnSpc>
                <a:spcPct val="80000"/>
              </a:lnSpc>
              <a:buNone/>
            </a:pPr>
            <a:r>
              <a:rPr lang="en-US" sz="1000" baseline="30000" dirty="0" smtClean="0"/>
              <a:t>18</a:t>
            </a:r>
            <a:r>
              <a:rPr lang="en-US" sz="1000" dirty="0" smtClean="0"/>
              <a:t>	Conf. Rpt. at II-621; Blue Book at 984. </a:t>
            </a:r>
            <a:r>
              <a:rPr lang="en-US" sz="1000" i="1" dirty="0" smtClean="0"/>
              <a:t>See also</a:t>
            </a:r>
            <a:r>
              <a:rPr lang="en-US" sz="1000" dirty="0" smtClean="0"/>
              <a:t>, Treas. Reg. section 1.884-5(e)(2), a branch profits tax anti-treaty shopping provision, which provides that “a foreign corporation that is an insurance company within the meaning of Treas. Reg. section 1.801.3(a) or (b) is engaged in an active conduct of a trade or business only if it is predominantly engaged in the active conduct of an insurance business within the meaning of section 952(c)(1)(B)(v) and the regulations thereunder.” </a:t>
            </a:r>
          </a:p>
          <a:p>
            <a:pPr marL="109538" indent="-109538">
              <a:lnSpc>
                <a:spcPct val="80000"/>
              </a:lnSpc>
              <a:buNone/>
            </a:pPr>
            <a:r>
              <a:rPr lang="en-US" sz="1000" baseline="30000" dirty="0" smtClean="0"/>
              <a:t>19</a:t>
            </a:r>
            <a:r>
              <a:rPr lang="en-US" sz="1000" dirty="0" smtClean="0"/>
              <a:t>	Treas. Reg. section 1.904-4(e)(3). </a:t>
            </a:r>
          </a:p>
          <a:p>
            <a:pPr marL="109538" indent="-109538">
              <a:lnSpc>
                <a:spcPct val="80000"/>
              </a:lnSpc>
              <a:buNone/>
            </a:pPr>
            <a:r>
              <a:rPr lang="en-US" sz="1000" baseline="30000" dirty="0" smtClean="0"/>
              <a:t>20</a:t>
            </a:r>
            <a:r>
              <a:rPr lang="en-US" sz="1000" dirty="0" smtClean="0"/>
              <a:t>	S</a:t>
            </a:r>
            <a:r>
              <a:rPr lang="en-US" sz="1000" i="1" dirty="0" smtClean="0"/>
              <a:t>ee</a:t>
            </a:r>
            <a:r>
              <a:rPr lang="en-US" sz="1000" dirty="0" smtClean="0"/>
              <a:t> sections 904(d)(2)(C)(ii)(I) and (II).</a:t>
            </a:r>
          </a:p>
          <a:p>
            <a:pPr marL="58738" indent="173038">
              <a:lnSpc>
                <a:spcPct val="80000"/>
              </a:lnSpc>
              <a:spcAft>
                <a:spcPts val="600"/>
              </a:spcAft>
              <a:buNone/>
            </a:pPr>
            <a:endParaRPr lang="en-US" sz="1100" dirty="0" smtClean="0"/>
          </a:p>
          <a:p>
            <a:pPr>
              <a:buNone/>
            </a:pPr>
            <a:endParaRPr lang="en-US" sz="1100" dirty="0"/>
          </a:p>
        </p:txBody>
      </p:sp>
      <p:sp>
        <p:nvSpPr>
          <p:cNvPr id="5" name="Slide Number Placeholder 4"/>
          <p:cNvSpPr>
            <a:spLocks noGrp="1"/>
          </p:cNvSpPr>
          <p:nvPr>
            <p:ph type="sldNum" sz="quarter" idx="12"/>
          </p:nvPr>
        </p:nvSpPr>
        <p:spPr/>
        <p:txBody>
          <a:bodyPr/>
          <a:lstStyle/>
          <a:p>
            <a:fld id="{626BF80B-33B5-4627-8985-D9082B3086CC}" type="slidenum">
              <a:rPr lang="en-US" smtClean="0"/>
              <a:pPr/>
              <a:t>67</a:t>
            </a:fld>
            <a:endParaRPr lang="en-US" dirty="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6262" y="228600"/>
            <a:ext cx="7989887" cy="314325"/>
          </a:xfrm>
        </p:spPr>
        <p:txBody>
          <a:bodyPr/>
          <a:lstStyle/>
          <a:p>
            <a:r>
              <a:rPr lang="en-US" sz="1200" b="1" dirty="0" smtClean="0"/>
              <a:t>Captive &amp; International Special Reports</a:t>
            </a:r>
            <a:endParaRPr lang="en-US" sz="1200" b="1" dirty="0"/>
          </a:p>
        </p:txBody>
      </p:sp>
      <p:sp>
        <p:nvSpPr>
          <p:cNvPr id="3" name="Content Placeholder 2"/>
          <p:cNvSpPr>
            <a:spLocks noGrp="1"/>
          </p:cNvSpPr>
          <p:nvPr>
            <p:ph sz="half" idx="1"/>
          </p:nvPr>
        </p:nvSpPr>
        <p:spPr>
          <a:xfrm>
            <a:off x="496377" y="822960"/>
            <a:ext cx="3922712" cy="6035040"/>
          </a:xfrm>
        </p:spPr>
        <p:txBody>
          <a:bodyPr/>
          <a:lstStyle/>
          <a:p>
            <a:pPr marL="1588" indent="227013">
              <a:lnSpc>
                <a:spcPct val="80000"/>
              </a:lnSpc>
              <a:spcAft>
                <a:spcPts val="600"/>
              </a:spcAft>
              <a:buNone/>
            </a:pPr>
            <a:r>
              <a:rPr lang="en-US" sz="1100" dirty="0" smtClean="0"/>
              <a:t>Most offshore insurance companies that would be taxable under subchapter L if they were domestic companies qualify as financial services entities whether they operate on a day-to-day basis through their own employees or through independent management companies. For this purpose and for purposes of section 952(c)(2)(B)(v) and Treas. Reg. section 1.884-5(e)(2), therefore, such companies earn income “derived in the active conduct” of an insurance business. In the absence of clear instructions from Congress to look elsewhere for guidance, such companies also should be considered to earn income “derived in the active conduct” of an insurance business for purposes of section 1296(b)(2)(B).</a:t>
            </a:r>
          </a:p>
          <a:p>
            <a:pPr marL="1588" indent="227013" algn="ctr">
              <a:lnSpc>
                <a:spcPct val="80000"/>
              </a:lnSpc>
              <a:spcAft>
                <a:spcPts val="600"/>
              </a:spcAft>
              <a:buNone/>
            </a:pPr>
            <a:r>
              <a:rPr lang="en-US" sz="1100" b="1" dirty="0" smtClean="0"/>
              <a:t>V. Conclusion</a:t>
            </a:r>
          </a:p>
          <a:p>
            <a:pPr marL="1588" indent="227013">
              <a:lnSpc>
                <a:spcPct val="80000"/>
              </a:lnSpc>
              <a:spcAft>
                <a:spcPts val="600"/>
              </a:spcAft>
              <a:buNone/>
            </a:pPr>
            <a:r>
              <a:rPr lang="en-US" sz="1100" dirty="0" smtClean="0"/>
              <a:t>The recent indications that consideration is being given to incorporating the section 367(a) active trade or business standard into the PFIC insurance company exception have caused concern within the offshore insurance community. Such a rule would make PFICs out of hundreds of foreign insurance companies that have every reason to believe they are eligible for the PFIC insurance company exception and thus not subject to the PFIC regime. </a:t>
            </a:r>
          </a:p>
          <a:p>
            <a:pPr marL="233363" indent="-1588">
              <a:lnSpc>
                <a:spcPct val="80000"/>
              </a:lnSpc>
              <a:spcAft>
                <a:spcPts val="600"/>
              </a:spcAft>
              <a:buNone/>
            </a:pPr>
            <a:r>
              <a:rPr lang="en-US" sz="1100" b="1" i="1" dirty="0" smtClean="0"/>
              <a:t>There is no support in the legislative history of the 1986 Act for a rule that would require a foreign insurance company to have its own managerial and operational employees in order to qualify for the PFIC insurance company exception. </a:t>
            </a:r>
          </a:p>
          <a:p>
            <a:pPr marL="1588" indent="227013">
              <a:lnSpc>
                <a:spcPct val="80000"/>
              </a:lnSpc>
              <a:spcAft>
                <a:spcPts val="600"/>
              </a:spcAft>
              <a:buNone/>
            </a:pPr>
            <a:r>
              <a:rPr lang="en-US" sz="1100" dirty="0" smtClean="0"/>
              <a:t>There is no support in the legislative history of the 1986 Act for a rule that would require a foreign insurance company to have its own managerial and operational employees in order to qualify for the PFIC insurance company exception. The committee reports support the view that a company that would be taxable under subchapter L if it were a domestic corporation generally derives income “in the active conduct of an insurance business.” The only example provided by Congress of a nonqualifying company was an offshore captive that insured only related parties and, for U.S. tax purposes, did not even qualify as an insurance company. There was no suggestion that a large group of bona fide insurance companies operating through independent management companies might fail to qualify for relief. Moreover, representatives of U.S. shareholders of group captives were instrumental in the efforts leading to enactment of section 1296(b)(2)(B). Adoption of a section 367(a)(3) standard thus would exclude a large number of offshore insurance companies that Congress must have intended to help through the enactment of section 1296(b)(2)(B).</a:t>
            </a:r>
          </a:p>
          <a:p>
            <a:pPr marL="1588" indent="227013">
              <a:buNone/>
            </a:pPr>
            <a:endParaRPr lang="en-US" sz="1100" dirty="0" smtClean="0"/>
          </a:p>
          <a:p>
            <a:pPr marL="1588" indent="227013">
              <a:buNone/>
            </a:pPr>
            <a:endParaRPr lang="en-US" sz="1100" dirty="0"/>
          </a:p>
        </p:txBody>
      </p:sp>
      <p:sp>
        <p:nvSpPr>
          <p:cNvPr id="4" name="Content Placeholder 3"/>
          <p:cNvSpPr>
            <a:spLocks noGrp="1"/>
          </p:cNvSpPr>
          <p:nvPr>
            <p:ph sz="half" idx="2"/>
          </p:nvPr>
        </p:nvSpPr>
        <p:spPr>
          <a:xfrm>
            <a:off x="4593609" y="822960"/>
            <a:ext cx="3919538" cy="6035040"/>
          </a:xfrm>
        </p:spPr>
        <p:txBody>
          <a:bodyPr/>
          <a:lstStyle/>
          <a:p>
            <a:pPr marL="0" indent="231775">
              <a:lnSpc>
                <a:spcPct val="80000"/>
              </a:lnSpc>
              <a:spcAft>
                <a:spcPts val="600"/>
              </a:spcAft>
              <a:buNone/>
            </a:pPr>
            <a:r>
              <a:rPr lang="en-US" sz="1100" dirty="0" smtClean="0"/>
              <a:t>On a technical level, since there is no requirement that an insurance company have its own employees to be actively engaged in an insurance business within the meaning of section 904(d)(2)(C), section 952(c)(1)(B)(v), or Treas. Reg. section 1.884-5(e)(2), there is no justification for adopting a more restrictive requirement for an insurance company to be actively engaged in an insurance business within the meaning of section 1296(b)(2)(B). </a:t>
            </a:r>
          </a:p>
          <a:p>
            <a:pPr marL="0" indent="231775">
              <a:lnSpc>
                <a:spcPct val="80000"/>
              </a:lnSpc>
              <a:spcAft>
                <a:spcPts val="600"/>
              </a:spcAft>
              <a:buNone/>
            </a:pPr>
            <a:r>
              <a:rPr lang="en-US" sz="1100" dirty="0" smtClean="0"/>
              <a:t>Finally, considerable thought and energy were required to reform the subpart F rules applicable to foreign insurance companies. Section 953(a) was expanded to apply not only to the insurance of U.S. risks but to the insurance of all non-same country risks. Importantly, however, Congress believed that deferral of current U.S. tax was appropriate for income earned from the insurance of “same country” risks, a distinction that would be meaningless for a foreign insurance company subject to the PFIC rules. In addition, an elaborate regime was constructed in section 953(c) for “related person insurance income,” including precise ownership thresholds and exceptions based on the amount of business written by the insurance company with its shareholders and related parties. It simply is not credible to conclude that Congress invested all that effort to reform the rules applicable to foreign insurance companies only to have large numbers of such companies fall under the jurisdiction of the </a:t>
            </a:r>
            <a:r>
              <a:rPr lang="en-US" sz="1100" dirty="0" err="1" smtClean="0"/>
              <a:t>PFIC</a:t>
            </a:r>
            <a:r>
              <a:rPr lang="en-US" sz="1100" dirty="0" smtClean="0"/>
              <a:t> rules. </a:t>
            </a:r>
          </a:p>
          <a:p>
            <a:pPr marL="231775" indent="0">
              <a:lnSpc>
                <a:spcPct val="80000"/>
              </a:lnSpc>
              <a:spcAft>
                <a:spcPts val="600"/>
              </a:spcAft>
              <a:buNone/>
            </a:pPr>
            <a:r>
              <a:rPr lang="en-US" sz="1100" b="1" i="1" dirty="0" smtClean="0"/>
              <a:t>It simply is not credible to conclude that Congress invested all that effort to reform the rules applicable to foreign insurance companies only to have large numbers of such companies fall under the jurisdiction of the PFIC rules. </a:t>
            </a:r>
          </a:p>
          <a:p>
            <a:pPr marL="0" indent="231775">
              <a:lnSpc>
                <a:spcPct val="80000"/>
              </a:lnSpc>
              <a:spcAft>
                <a:spcPts val="600"/>
              </a:spcAft>
              <a:buNone/>
            </a:pPr>
            <a:r>
              <a:rPr lang="en-US" sz="1100" dirty="0" smtClean="0"/>
              <a:t>For all the foregoing reasons, we submit that the IRS would be acting contrary to the intent of Congress if it conditioned relief under section 1296(b)(2)(B) on the foreign insurance company’s ability to satisfy the active trade or business standard of section 367(a)(3).</a:t>
            </a:r>
          </a:p>
          <a:p>
            <a:pPr marL="0" indent="0" algn="ctr">
              <a:lnSpc>
                <a:spcPct val="80000"/>
              </a:lnSpc>
              <a:spcAft>
                <a:spcPts val="600"/>
              </a:spcAft>
              <a:buNone/>
            </a:pPr>
            <a:r>
              <a:rPr lang="en-US" sz="1100" dirty="0" smtClean="0"/>
              <a:t>* * *</a:t>
            </a:r>
            <a:endParaRPr lang="en-US" sz="1100" dirty="0"/>
          </a:p>
        </p:txBody>
      </p:sp>
      <p:sp>
        <p:nvSpPr>
          <p:cNvPr id="5" name="Slide Number Placeholder 4"/>
          <p:cNvSpPr>
            <a:spLocks noGrp="1"/>
          </p:cNvSpPr>
          <p:nvPr>
            <p:ph type="sldNum" sz="quarter" idx="12"/>
          </p:nvPr>
        </p:nvSpPr>
        <p:spPr/>
        <p:txBody>
          <a:bodyPr/>
          <a:lstStyle/>
          <a:p>
            <a:fld id="{626BF80B-33B5-4627-8985-D9082B3086CC}" type="slidenum">
              <a:rPr lang="en-US" smtClean="0"/>
              <a:pPr/>
              <a:t>68</a:t>
            </a:fld>
            <a:endParaRPr lang="en-US" dirty="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6262" y="228600"/>
            <a:ext cx="7989887" cy="314325"/>
          </a:xfrm>
        </p:spPr>
        <p:txBody>
          <a:bodyPr/>
          <a:lstStyle/>
          <a:p>
            <a:r>
              <a:rPr lang="en-US" sz="1200" b="1" dirty="0" smtClean="0"/>
              <a:t>Captive &amp; International Special Reports</a:t>
            </a:r>
            <a:endParaRPr lang="en-US" sz="1200" b="1" dirty="0"/>
          </a:p>
        </p:txBody>
      </p:sp>
      <p:sp>
        <p:nvSpPr>
          <p:cNvPr id="3" name="Content Placeholder 2"/>
          <p:cNvSpPr>
            <a:spLocks noGrp="1"/>
          </p:cNvSpPr>
          <p:nvPr>
            <p:ph sz="half" idx="1"/>
          </p:nvPr>
        </p:nvSpPr>
        <p:spPr>
          <a:xfrm>
            <a:off x="496377" y="822960"/>
            <a:ext cx="3922712" cy="6035040"/>
          </a:xfrm>
        </p:spPr>
        <p:txBody>
          <a:bodyPr/>
          <a:lstStyle/>
          <a:p>
            <a:pPr algn="ctr">
              <a:lnSpc>
                <a:spcPct val="80000"/>
              </a:lnSpc>
              <a:spcAft>
                <a:spcPts val="600"/>
              </a:spcAft>
              <a:buNone/>
            </a:pPr>
            <a:r>
              <a:rPr lang="en-US" sz="1100" b="1" i="1" dirty="0" smtClean="0"/>
              <a:t>Exhibit 1 </a:t>
            </a:r>
          </a:p>
          <a:p>
            <a:pPr algn="ctr">
              <a:lnSpc>
                <a:spcPct val="80000"/>
              </a:lnSpc>
              <a:spcAft>
                <a:spcPts val="600"/>
              </a:spcAft>
              <a:buNone/>
            </a:pPr>
            <a:r>
              <a:rPr lang="en-US" sz="1100" b="1" i="1" dirty="0" smtClean="0"/>
              <a:t/>
            </a:r>
            <a:br>
              <a:rPr lang="en-US" sz="1100" b="1" i="1" dirty="0" smtClean="0"/>
            </a:br>
            <a:r>
              <a:rPr lang="en-US" sz="1100" dirty="0" smtClean="0"/>
              <a:t>September 5, 1986 </a:t>
            </a:r>
          </a:p>
          <a:p>
            <a:pPr marL="4763" indent="-4763">
              <a:lnSpc>
                <a:spcPct val="80000"/>
              </a:lnSpc>
              <a:spcAft>
                <a:spcPts val="0"/>
              </a:spcAft>
              <a:buNone/>
            </a:pPr>
            <a:r>
              <a:rPr lang="en-US" sz="1100" dirty="0" smtClean="0"/>
              <a:t>Mr. Stephen L. Shay, Esq.</a:t>
            </a:r>
            <a:br>
              <a:rPr lang="en-US" sz="1100" dirty="0" smtClean="0"/>
            </a:br>
            <a:r>
              <a:rPr lang="en-US" sz="1100" dirty="0" smtClean="0"/>
              <a:t>International Tax Counsel </a:t>
            </a:r>
          </a:p>
          <a:p>
            <a:pPr marL="4763" indent="-4763">
              <a:lnSpc>
                <a:spcPct val="80000"/>
              </a:lnSpc>
              <a:spcAft>
                <a:spcPts val="600"/>
              </a:spcAft>
              <a:buNone/>
            </a:pPr>
            <a:r>
              <a:rPr lang="en-US" sz="1100" dirty="0" smtClean="0"/>
              <a:t>Treasury Department</a:t>
            </a:r>
            <a:br>
              <a:rPr lang="en-US" sz="1100" dirty="0" smtClean="0"/>
            </a:br>
            <a:r>
              <a:rPr lang="en-US" sz="1100" dirty="0" smtClean="0"/>
              <a:t>Room 3064 </a:t>
            </a:r>
            <a:br>
              <a:rPr lang="en-US" sz="1100" dirty="0" smtClean="0"/>
            </a:br>
            <a:r>
              <a:rPr lang="en-US" sz="1100" dirty="0" smtClean="0"/>
              <a:t>Washington, D.C. 20220</a:t>
            </a:r>
          </a:p>
          <a:p>
            <a:pPr marL="4763" indent="-4763">
              <a:lnSpc>
                <a:spcPct val="80000"/>
              </a:lnSpc>
              <a:spcAft>
                <a:spcPts val="600"/>
              </a:spcAft>
              <a:buNone/>
            </a:pPr>
            <a:r>
              <a:rPr lang="en-US" sz="1100" dirty="0" smtClean="0"/>
              <a:t>Dear Steve: </a:t>
            </a:r>
          </a:p>
          <a:p>
            <a:pPr marL="4763" indent="228600">
              <a:lnSpc>
                <a:spcPct val="80000"/>
              </a:lnSpc>
              <a:spcAft>
                <a:spcPts val="600"/>
              </a:spcAft>
              <a:buNone/>
            </a:pPr>
            <a:r>
              <a:rPr lang="en-US" sz="1100" dirty="0" smtClean="0"/>
              <a:t>The attached submission identifies an unintended expansion of the PFIC provisions under the Conference Agreement. All foreign insurance companies seem to have been swept inadvertently within the PFIC definition.</a:t>
            </a:r>
          </a:p>
          <a:p>
            <a:pPr marL="4763" indent="228600">
              <a:lnSpc>
                <a:spcPct val="80000"/>
              </a:lnSpc>
              <a:spcAft>
                <a:spcPts val="600"/>
              </a:spcAft>
              <a:buNone/>
            </a:pPr>
            <a:r>
              <a:rPr lang="en-US" sz="1100" dirty="0" smtClean="0"/>
              <a:t>We are prepared to meet with you on short notice to discuss any questions you have. </a:t>
            </a:r>
          </a:p>
          <a:p>
            <a:pPr marL="4763" indent="-4763">
              <a:lnSpc>
                <a:spcPct val="80000"/>
              </a:lnSpc>
              <a:spcAft>
                <a:spcPts val="600"/>
              </a:spcAft>
              <a:buNone/>
            </a:pPr>
            <a:r>
              <a:rPr lang="en-US" sz="1100" dirty="0" smtClean="0"/>
              <a:t>Sincerely, </a:t>
            </a:r>
          </a:p>
          <a:p>
            <a:pPr marL="4763" indent="-4763">
              <a:lnSpc>
                <a:spcPct val="80000"/>
              </a:lnSpc>
              <a:spcAft>
                <a:spcPts val="600"/>
              </a:spcAft>
              <a:buNone/>
            </a:pPr>
            <a:endParaRPr lang="en-US" sz="1100" dirty="0" smtClean="0"/>
          </a:p>
          <a:p>
            <a:pPr marL="4763" indent="-4763">
              <a:lnSpc>
                <a:spcPct val="80000"/>
              </a:lnSpc>
              <a:spcAft>
                <a:spcPts val="600"/>
              </a:spcAft>
              <a:buNone/>
            </a:pPr>
            <a:r>
              <a:rPr lang="en-US" sz="1100" dirty="0" smtClean="0"/>
              <a:t>Jerome B. Libin </a:t>
            </a:r>
          </a:p>
          <a:p>
            <a:pPr marL="4763" indent="-4763">
              <a:lnSpc>
                <a:spcPct val="80000"/>
              </a:lnSpc>
              <a:spcAft>
                <a:spcPts val="600"/>
              </a:spcAft>
              <a:buNone/>
            </a:pPr>
            <a:r>
              <a:rPr lang="en-US" sz="1100" dirty="0" smtClean="0"/>
              <a:t>Enclosure </a:t>
            </a:r>
          </a:p>
          <a:p>
            <a:pPr marL="236538" indent="-236538">
              <a:lnSpc>
                <a:spcPct val="80000"/>
              </a:lnSpc>
              <a:spcAft>
                <a:spcPts val="600"/>
              </a:spcAft>
              <a:buNone/>
            </a:pPr>
            <a:r>
              <a:rPr lang="en-US" sz="1100" dirty="0" smtClean="0"/>
              <a:t>cc:	J. Roger Mentz </a:t>
            </a:r>
            <a:br>
              <a:rPr lang="en-US" sz="1100" dirty="0" smtClean="0"/>
            </a:br>
            <a:r>
              <a:rPr lang="en-US" sz="1100" dirty="0" smtClean="0"/>
              <a:t>O. Donaldson Chapoton</a:t>
            </a:r>
            <a:br>
              <a:rPr lang="en-US" sz="1100" dirty="0" smtClean="0"/>
            </a:br>
            <a:r>
              <a:rPr lang="en-US" sz="1100" dirty="0" smtClean="0"/>
              <a:t>Peter Daub </a:t>
            </a:r>
            <a:br>
              <a:rPr lang="en-US" sz="1100" dirty="0" smtClean="0"/>
            </a:br>
            <a:r>
              <a:rPr lang="en-US" sz="1100" dirty="0" smtClean="0"/>
              <a:t>Joseph L. Andrus</a:t>
            </a:r>
            <a:br>
              <a:rPr lang="en-US" sz="1100" dirty="0" smtClean="0"/>
            </a:br>
            <a:r>
              <a:rPr lang="en-US" sz="1100" dirty="0" smtClean="0"/>
              <a:t>Donald E. </a:t>
            </a:r>
            <a:r>
              <a:rPr lang="en-US" sz="1100" dirty="0" err="1" smtClean="0"/>
              <a:t>Rocap</a:t>
            </a:r>
            <a:endParaRPr lang="en-US" sz="1100" dirty="0" smtClean="0"/>
          </a:p>
          <a:p>
            <a:pPr marL="236538" indent="-236538" algn="ctr">
              <a:lnSpc>
                <a:spcPct val="80000"/>
              </a:lnSpc>
              <a:spcAft>
                <a:spcPts val="600"/>
              </a:spcAft>
              <a:buNone/>
            </a:pPr>
            <a:r>
              <a:rPr lang="en-US" sz="1100" dirty="0" smtClean="0"/>
              <a:t>* * *</a:t>
            </a:r>
          </a:p>
          <a:p>
            <a:pPr marL="4763" indent="-4763">
              <a:lnSpc>
                <a:spcPct val="80000"/>
              </a:lnSpc>
              <a:spcAft>
                <a:spcPts val="600"/>
              </a:spcAft>
              <a:buNone/>
            </a:pPr>
            <a:r>
              <a:rPr lang="en-US" sz="1100" dirty="0" smtClean="0"/>
              <a:t> </a:t>
            </a:r>
          </a:p>
          <a:p>
            <a:pPr marL="1588" indent="227013">
              <a:lnSpc>
                <a:spcPct val="80000"/>
              </a:lnSpc>
              <a:spcAft>
                <a:spcPts val="600"/>
              </a:spcAft>
              <a:buNone/>
            </a:pPr>
            <a:endParaRPr lang="en-US" sz="1100" dirty="0"/>
          </a:p>
        </p:txBody>
      </p:sp>
      <p:sp>
        <p:nvSpPr>
          <p:cNvPr id="4" name="Content Placeholder 3"/>
          <p:cNvSpPr>
            <a:spLocks noGrp="1"/>
          </p:cNvSpPr>
          <p:nvPr>
            <p:ph sz="half" idx="2"/>
          </p:nvPr>
        </p:nvSpPr>
        <p:spPr>
          <a:xfrm>
            <a:off x="4593609" y="822960"/>
            <a:ext cx="3919538" cy="6035040"/>
          </a:xfrm>
        </p:spPr>
        <p:txBody>
          <a:bodyPr/>
          <a:lstStyle/>
          <a:p>
            <a:pPr marL="4763" indent="-4763" algn="ctr">
              <a:lnSpc>
                <a:spcPct val="80000"/>
              </a:lnSpc>
              <a:spcAft>
                <a:spcPts val="600"/>
              </a:spcAft>
              <a:buNone/>
            </a:pPr>
            <a:r>
              <a:rPr lang="en-US" sz="1100" dirty="0" smtClean="0"/>
              <a:t>September 5, 1986 </a:t>
            </a:r>
          </a:p>
          <a:p>
            <a:pPr marL="4763" indent="-4763">
              <a:lnSpc>
                <a:spcPct val="80000"/>
              </a:lnSpc>
              <a:spcAft>
                <a:spcPts val="600"/>
              </a:spcAft>
              <a:buNone/>
            </a:pPr>
            <a:r>
              <a:rPr lang="en-US" sz="1100" dirty="0" smtClean="0"/>
              <a:t>RE: </a:t>
            </a:r>
            <a:r>
              <a:rPr lang="en-US" sz="1100" i="1" dirty="0" smtClean="0"/>
              <a:t>Unintended Application to Shareholders of Foreign Insurance Companies of the Passive Foreign Investment Company Rules of H.R. 3838</a:t>
            </a:r>
            <a:r>
              <a:rPr lang="en-US" sz="1100" dirty="0" smtClean="0"/>
              <a:t>. </a:t>
            </a:r>
          </a:p>
          <a:p>
            <a:pPr marL="463550" indent="-463550">
              <a:lnSpc>
                <a:spcPct val="80000"/>
              </a:lnSpc>
              <a:spcAft>
                <a:spcPts val="600"/>
              </a:spcAft>
              <a:buNone/>
            </a:pPr>
            <a:r>
              <a:rPr lang="en-US" sz="1100" dirty="0" smtClean="0"/>
              <a:t>FROM:	Baker &amp; McKenzie</a:t>
            </a:r>
            <a:br>
              <a:rPr lang="en-US" sz="1100" dirty="0" smtClean="0"/>
            </a:br>
            <a:r>
              <a:rPr lang="en-US" sz="1100" dirty="0" smtClean="0"/>
              <a:t>Cahill Gordon &amp; Reindel</a:t>
            </a:r>
            <a:br>
              <a:rPr lang="en-US" sz="1100" dirty="0" smtClean="0"/>
            </a:br>
            <a:r>
              <a:rPr lang="en-US" sz="1100" dirty="0" smtClean="0"/>
              <a:t>Sutherland, Asbill &amp; Brennan </a:t>
            </a:r>
          </a:p>
          <a:p>
            <a:pPr marL="4763" indent="227013">
              <a:lnSpc>
                <a:spcPct val="80000"/>
              </a:lnSpc>
              <a:spcAft>
                <a:spcPts val="600"/>
              </a:spcAft>
              <a:buNone/>
            </a:pPr>
            <a:r>
              <a:rPr lang="en-US" sz="1100" dirty="0" smtClean="0"/>
              <a:t>This submission highlights what was clearly an unintended expansion by the Conference Committee of the passive foreign investment company provisions of H.R. 3838 (“PFIC”). The Conference Committee inadvertently included all foreign insurance companies within the definition of passive foreign investment companies when, for unrelated reasons, it agreed to amendments to various Code provisions that were incorporated by reference in the PFIC provisions ultimately adopted. </a:t>
            </a:r>
          </a:p>
          <a:p>
            <a:pPr marL="4763" indent="227013">
              <a:lnSpc>
                <a:spcPct val="80000"/>
              </a:lnSpc>
              <a:spcAft>
                <a:spcPts val="600"/>
              </a:spcAft>
              <a:buNone/>
            </a:pPr>
            <a:r>
              <a:rPr lang="en-US" sz="1100" dirty="0" smtClean="0"/>
              <a:t>Both the House and Senate versions of H.R. 3838 proposed a new Code provision section 1246A covering passive foreign investment companies, but both bills contained provisions which generally excluded insurance companies. Due to the different approaches taken by the bills to reach this result, however, the mix of House and Senate provisions that emerged from the Conference Committee appears technically to have subjected all foreign insurance companies to the PFIC rules. </a:t>
            </a:r>
          </a:p>
          <a:p>
            <a:pPr marL="4763" indent="227013">
              <a:lnSpc>
                <a:spcPct val="80000"/>
              </a:lnSpc>
              <a:spcAft>
                <a:spcPts val="600"/>
              </a:spcAft>
              <a:buNone/>
            </a:pPr>
            <a:r>
              <a:rPr lang="en-US" sz="1100" dirty="0" smtClean="0"/>
              <a:t>To be a “passive foreign investment company” under the House bill, a company had to first be a “foreign investment company,” which meant that it either had to be registered as an investment company or be “engaged . . . primarily in the business of investing, reinvesting, or trading in securities. . . .“ IRC section 1246(b). Insurance companies, of course, are engaged primarily in the business of issuing contracts of insurance or reinsurance, or annuity contracts, and an insurance company’s investment function is ancillary. </a:t>
            </a:r>
          </a:p>
          <a:p>
            <a:pPr marL="4763" indent="-4763">
              <a:lnSpc>
                <a:spcPct val="80000"/>
              </a:lnSpc>
              <a:spcAft>
                <a:spcPts val="600"/>
              </a:spcAft>
              <a:buNone/>
            </a:pPr>
            <a:endParaRPr lang="en-US" sz="1100" dirty="0"/>
          </a:p>
        </p:txBody>
      </p:sp>
      <p:sp>
        <p:nvSpPr>
          <p:cNvPr id="5" name="Slide Number Placeholder 4"/>
          <p:cNvSpPr>
            <a:spLocks noGrp="1"/>
          </p:cNvSpPr>
          <p:nvPr>
            <p:ph type="sldNum" sz="quarter" idx="12"/>
          </p:nvPr>
        </p:nvSpPr>
        <p:spPr/>
        <p:txBody>
          <a:bodyPr/>
          <a:lstStyle/>
          <a:p>
            <a:fld id="{626BF80B-33B5-4627-8985-D9082B3086CC}" type="slidenum">
              <a:rPr lang="en-US" smtClean="0"/>
              <a:pPr/>
              <a:t>69</a:t>
            </a:fld>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2138" y="228600"/>
            <a:ext cx="8184012" cy="636108"/>
          </a:xfrm>
        </p:spPr>
        <p:txBody>
          <a:bodyPr/>
          <a:lstStyle/>
          <a:p>
            <a:r>
              <a:rPr lang="en-US" sz="3200" dirty="0" smtClean="0">
                <a:solidFill>
                  <a:schemeClr val="tx1"/>
                </a:solidFill>
              </a:rPr>
              <a:t>Special Rule for Insurance Companies</a:t>
            </a:r>
            <a:endParaRPr lang="en-US" sz="3200" dirty="0">
              <a:solidFill>
                <a:schemeClr val="tx1"/>
              </a:solidFill>
            </a:endParaRPr>
          </a:p>
        </p:txBody>
      </p:sp>
      <p:sp>
        <p:nvSpPr>
          <p:cNvPr id="3" name="Rectangle 2"/>
          <p:cNvSpPr/>
          <p:nvPr/>
        </p:nvSpPr>
        <p:spPr>
          <a:xfrm>
            <a:off x="304800" y="864708"/>
            <a:ext cx="8382000" cy="3847207"/>
          </a:xfrm>
          <a:prstGeom prst="rect">
            <a:avLst/>
          </a:prstGeom>
        </p:spPr>
        <p:txBody>
          <a:bodyPr wrap="square">
            <a:spAutoFit/>
          </a:bodyPr>
          <a:lstStyle/>
          <a:p>
            <a:r>
              <a:rPr lang="en-US" sz="2400" dirty="0" smtClean="0"/>
              <a:t>More than 50% rule reduced to more than 25% ownership if:</a:t>
            </a:r>
          </a:p>
          <a:p>
            <a:pPr lvl="1"/>
            <a:r>
              <a:rPr lang="en-US" sz="2400" dirty="0" smtClean="0"/>
              <a:t>The gross amount of premiums or other consideration in respect of the reinsurance or the issuing of insurance or annuity contracts described in section 953(a)(1) exceeds 75% of the gross amount of all premiums or other consideration in respect of all risks.  See Section 957(b)</a:t>
            </a:r>
          </a:p>
          <a:p>
            <a:pPr lvl="1">
              <a:buFont typeface="Arial" pitchFamily="34" charset="0"/>
              <a:buChar char="•"/>
            </a:pPr>
            <a:endParaRPr lang="en-US" sz="2400" dirty="0" smtClean="0"/>
          </a:p>
          <a:p>
            <a:pPr>
              <a:buFont typeface="Arial" pitchFamily="34" charset="0"/>
              <a:buChar char="•"/>
            </a:pPr>
            <a:endParaRPr lang="en-US" sz="2400" dirty="0" smtClean="0"/>
          </a:p>
          <a:p>
            <a:pPr lvl="0"/>
            <a:endParaRPr lang="en-US" sz="2600" dirty="0" smtClean="0"/>
          </a:p>
          <a:p>
            <a:pPr lvl="0"/>
            <a:endParaRPr lang="en-US" sz="2600" dirty="0" smtClean="0"/>
          </a:p>
        </p:txBody>
      </p:sp>
      <p:sp>
        <p:nvSpPr>
          <p:cNvPr id="4" name="Slide Number Placeholder 3"/>
          <p:cNvSpPr>
            <a:spLocks noGrp="1"/>
          </p:cNvSpPr>
          <p:nvPr>
            <p:ph type="sldNum" sz="quarter" idx="12"/>
          </p:nvPr>
        </p:nvSpPr>
        <p:spPr/>
        <p:txBody>
          <a:bodyPr/>
          <a:lstStyle/>
          <a:p>
            <a:pPr>
              <a:defRPr/>
            </a:pPr>
            <a:fld id="{0A9139DD-EA24-41B6-8F9E-283A6C26F839}" type="slidenum">
              <a:rPr lang="en-US" smtClean="0"/>
              <a:pPr>
                <a:defRPr/>
              </a:pPr>
              <a:t>7</a:t>
            </a:fld>
            <a:endParaRPr lang="en-US" dirty="0"/>
          </a:p>
        </p:txBody>
      </p:sp>
    </p:spTree>
    <p:extLst>
      <p:ext uri="{BB962C8B-B14F-4D97-AF65-F5344CB8AC3E}">
        <p14:creationId xmlns:p14="http://schemas.microsoft.com/office/powerpoint/2010/main" xmlns="" val="2384476908"/>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6262" y="228600"/>
            <a:ext cx="7989887" cy="314325"/>
          </a:xfrm>
        </p:spPr>
        <p:txBody>
          <a:bodyPr/>
          <a:lstStyle/>
          <a:p>
            <a:r>
              <a:rPr lang="en-US" sz="1200" b="1" dirty="0" smtClean="0"/>
              <a:t>Captive &amp; International Special Reports</a:t>
            </a:r>
            <a:endParaRPr lang="en-US" sz="1200" b="1" dirty="0"/>
          </a:p>
        </p:txBody>
      </p:sp>
      <p:sp>
        <p:nvSpPr>
          <p:cNvPr id="3" name="Content Placeholder 2"/>
          <p:cNvSpPr>
            <a:spLocks noGrp="1"/>
          </p:cNvSpPr>
          <p:nvPr>
            <p:ph sz="half" idx="1"/>
          </p:nvPr>
        </p:nvSpPr>
        <p:spPr>
          <a:xfrm>
            <a:off x="496377" y="822960"/>
            <a:ext cx="3922712" cy="6035040"/>
          </a:xfrm>
        </p:spPr>
        <p:txBody>
          <a:bodyPr/>
          <a:lstStyle/>
          <a:p>
            <a:pPr marL="1588" indent="227013">
              <a:lnSpc>
                <a:spcPct val="80000"/>
              </a:lnSpc>
              <a:spcAft>
                <a:spcPts val="600"/>
              </a:spcAft>
              <a:buNone/>
            </a:pPr>
            <a:r>
              <a:rPr lang="en-US" sz="1100" dirty="0" smtClean="0"/>
              <a:t>The Senate took a different approach than the House, but it similarly made special allowances so that its PFIC provisions would not generally be applicable to insurance companies. Under the Senate PFIC provisions, which were adopted by the Conference Committee, new IRC section 1246A(f)(1) provides that any foreign corporation will be a PFIC if 75% or more of its gross income for the taxable year is “passive income,” or if the average percentage of assets (by value) held by such corporation during the taxable year that produce “passive income” is at least 50%. IRC section 1246(f)(2) defines “passive income” by reference to IRC section 904(d)(2)(A), which sets forth the passive income definition used for purposes of the separate foreign tax credit limitation on passive income. IRC section 904(d)(2)(A), in turn, defines passive income as income which would be foreign personal holding company income within the meaning of IRC section 954(c). Present section 954(c)(3)(B) and (C) (which the House bill repealed but the Senate bill did not change) excluded from the definition of “passive income” any dividends, interest, and gains derived by an insurance company from investment of its unearned premium reserve, from investment of reserves ordinary and necessary for the proper conduct of its insurance business, and from investment of an amount of assets equal to one third of the premiums earned on insurance contracts during the taxable year. By retaining current IRC section 954(c)(3)(B) and (C), the Senate bill would thus have generally excluded insurance companies from the PFIC rules. </a:t>
            </a:r>
          </a:p>
          <a:p>
            <a:pPr marL="1588" indent="227013">
              <a:lnSpc>
                <a:spcPct val="80000"/>
              </a:lnSpc>
              <a:spcAft>
                <a:spcPts val="600"/>
              </a:spcAft>
              <a:buNone/>
            </a:pPr>
            <a:r>
              <a:rPr lang="en-US" sz="1100" dirty="0" smtClean="0"/>
              <a:t>It was thus clearly the intent of both the House and the Senate to exclude foreign insurance companies from the PFIC rules. Unfortunately, acceptance by the Conference Committee of the Senate versions of the PFIC and foreign tax credit provisions, combined with its acceptance of the proposed repeal by the House of the insurance company exceptions in IRC section 954(c)(3)(B) and (C), resulted in an inadvertent expansion of PFIC that technically caused all foreign insurance companies to fall under the PFIC rules. </a:t>
            </a:r>
          </a:p>
          <a:p>
            <a:pPr marL="1588" indent="227013">
              <a:lnSpc>
                <a:spcPct val="80000"/>
              </a:lnSpc>
              <a:spcAft>
                <a:spcPts val="600"/>
              </a:spcAft>
              <a:buNone/>
            </a:pPr>
            <a:endParaRPr lang="en-US" sz="1100" dirty="0" smtClean="0"/>
          </a:p>
          <a:p>
            <a:pPr marL="1588" indent="227013">
              <a:lnSpc>
                <a:spcPct val="80000"/>
              </a:lnSpc>
              <a:spcAft>
                <a:spcPts val="600"/>
              </a:spcAft>
              <a:buNone/>
            </a:pPr>
            <a:endParaRPr lang="en-US" sz="1100" dirty="0"/>
          </a:p>
        </p:txBody>
      </p:sp>
      <p:sp>
        <p:nvSpPr>
          <p:cNvPr id="4" name="Content Placeholder 3"/>
          <p:cNvSpPr>
            <a:spLocks noGrp="1"/>
          </p:cNvSpPr>
          <p:nvPr>
            <p:ph sz="half" idx="2"/>
          </p:nvPr>
        </p:nvSpPr>
        <p:spPr>
          <a:xfrm>
            <a:off x="4593609" y="833120"/>
            <a:ext cx="3919538" cy="6035040"/>
          </a:xfrm>
        </p:spPr>
        <p:txBody>
          <a:bodyPr/>
          <a:lstStyle/>
          <a:p>
            <a:pPr marL="58738" indent="173038">
              <a:lnSpc>
                <a:spcPct val="80000"/>
              </a:lnSpc>
              <a:spcAft>
                <a:spcPts val="600"/>
              </a:spcAft>
              <a:buNone/>
            </a:pPr>
            <a:r>
              <a:rPr lang="en-US" sz="1100" dirty="0" smtClean="0"/>
              <a:t>We are seeking to ensure that the provisions ultimately adopted by Congress are consistent with the general thrust of both the House and Senate bills. Our suggestion is to add an exemption to IRC section 1246A that excludes any “company whose primary and predominant business activity during the taxable year is the issuance of insurance or annuity contracts or the reinsuring of risks underwritten by insurance companies.”</a:t>
            </a:r>
            <a:r>
              <a:rPr lang="en-US" sz="1100" baseline="30000" dirty="0" smtClean="0"/>
              <a:t>* </a:t>
            </a:r>
            <a:r>
              <a:rPr lang="en-US" sz="1100" dirty="0" smtClean="0"/>
              <a:t>See Treas. Reg. section 1.801-3(a).</a:t>
            </a:r>
          </a:p>
          <a:p>
            <a:pPr marL="58738" indent="-4763">
              <a:lnSpc>
                <a:spcPct val="80000"/>
              </a:lnSpc>
              <a:spcAft>
                <a:spcPts val="600"/>
              </a:spcAft>
              <a:buNone/>
            </a:pPr>
            <a:r>
              <a:rPr lang="en-US" sz="1100" u="sng" dirty="0" smtClean="0"/>
              <a:t>			</a:t>
            </a:r>
          </a:p>
          <a:p>
            <a:pPr marL="236538" indent="-236538">
              <a:lnSpc>
                <a:spcPct val="80000"/>
              </a:lnSpc>
              <a:spcAft>
                <a:spcPts val="600"/>
              </a:spcAft>
              <a:buNone/>
            </a:pPr>
            <a:r>
              <a:rPr lang="en-US" sz="1100" baseline="30000" dirty="0" smtClean="0"/>
              <a:t>*</a:t>
            </a:r>
            <a:r>
              <a:rPr lang="en-US" sz="1100" dirty="0" smtClean="0"/>
              <a:t>	PFIC override provisions in Subpart F and in the new captive insurance company provisions (Item XII.e.4. of Conference Agreement) would not adequately address the problem because PFIC still would apply to certain predominantly foreign-owned insurance companies that would not be subject to Subpart F, as expanded by Item XII.e.4. of the Conference Agreement.</a:t>
            </a:r>
          </a:p>
          <a:p>
            <a:pPr marL="58738" indent="173038">
              <a:lnSpc>
                <a:spcPct val="80000"/>
              </a:lnSpc>
              <a:spcAft>
                <a:spcPts val="600"/>
              </a:spcAft>
              <a:buNone/>
            </a:pPr>
            <a:endParaRPr lang="en-US" sz="1100" dirty="0" smtClean="0"/>
          </a:p>
          <a:p>
            <a:pPr marL="58738" indent="173038">
              <a:lnSpc>
                <a:spcPct val="80000"/>
              </a:lnSpc>
              <a:spcAft>
                <a:spcPts val="600"/>
              </a:spcAft>
              <a:buNone/>
            </a:pPr>
            <a:endParaRPr lang="en-US" sz="1100" dirty="0"/>
          </a:p>
        </p:txBody>
      </p:sp>
      <p:sp>
        <p:nvSpPr>
          <p:cNvPr id="5" name="Slide Number Placeholder 4"/>
          <p:cNvSpPr>
            <a:spLocks noGrp="1"/>
          </p:cNvSpPr>
          <p:nvPr>
            <p:ph type="sldNum" sz="quarter" idx="12"/>
          </p:nvPr>
        </p:nvSpPr>
        <p:spPr/>
        <p:txBody>
          <a:bodyPr/>
          <a:lstStyle/>
          <a:p>
            <a:fld id="{626BF80B-33B5-4627-8985-D9082B3086CC}" type="slidenum">
              <a:rPr lang="en-US" smtClean="0"/>
              <a:pPr/>
              <a:t>70</a:t>
            </a:fld>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6262" y="216725"/>
            <a:ext cx="7989887" cy="6009968"/>
          </a:xfrm>
        </p:spPr>
        <p:txBody>
          <a:bodyPr/>
          <a:lstStyle/>
          <a:p>
            <a:r>
              <a:rPr lang="en-US" sz="3200" dirty="0" smtClean="0">
                <a:solidFill>
                  <a:schemeClr val="tx1"/>
                </a:solidFill>
              </a:rPr>
              <a:t>“Ownership” for purposes of the CFC test means</a:t>
            </a:r>
            <a:br>
              <a:rPr lang="en-US" sz="3200" dirty="0" smtClean="0">
                <a:solidFill>
                  <a:schemeClr val="tx1"/>
                </a:solidFill>
              </a:rPr>
            </a:br>
            <a:r>
              <a:rPr lang="en-US" dirty="0" smtClean="0">
                <a:solidFill>
                  <a:schemeClr val="tx1"/>
                </a:solidFill>
              </a:rPr>
              <a:t/>
            </a:r>
            <a:br>
              <a:rPr lang="en-US" dirty="0" smtClean="0">
                <a:solidFill>
                  <a:schemeClr val="tx1"/>
                </a:solidFill>
              </a:rPr>
            </a:br>
            <a:r>
              <a:rPr lang="en-US" dirty="0" smtClean="0">
                <a:solidFill>
                  <a:schemeClr val="tx1"/>
                </a:solidFill>
              </a:rPr>
              <a:t>	—	stock owned directly</a:t>
            </a:r>
            <a:br>
              <a:rPr lang="en-US" dirty="0" smtClean="0">
                <a:solidFill>
                  <a:schemeClr val="tx1"/>
                </a:solidFill>
              </a:rPr>
            </a:br>
            <a:r>
              <a:rPr lang="en-US" dirty="0" smtClean="0">
                <a:solidFill>
                  <a:schemeClr val="tx1"/>
                </a:solidFill>
              </a:rPr>
              <a:t/>
            </a:r>
            <a:br>
              <a:rPr lang="en-US" dirty="0" smtClean="0">
                <a:solidFill>
                  <a:schemeClr val="tx1"/>
                </a:solidFill>
              </a:rPr>
            </a:br>
            <a:r>
              <a:rPr lang="en-US" dirty="0" smtClean="0">
                <a:solidFill>
                  <a:schemeClr val="tx1"/>
                </a:solidFill>
              </a:rPr>
              <a:t>	—	stock owned through a foreign 				corporation, partnership or trust, or</a:t>
            </a:r>
            <a:br>
              <a:rPr lang="en-US" dirty="0" smtClean="0">
                <a:solidFill>
                  <a:schemeClr val="tx1"/>
                </a:solidFill>
              </a:rPr>
            </a:br>
            <a:r>
              <a:rPr lang="en-US" dirty="0" smtClean="0">
                <a:solidFill>
                  <a:schemeClr val="tx1"/>
                </a:solidFill>
              </a:rPr>
              <a:t/>
            </a:r>
            <a:br>
              <a:rPr lang="en-US" dirty="0" smtClean="0">
                <a:solidFill>
                  <a:schemeClr val="tx1"/>
                </a:solidFill>
              </a:rPr>
            </a:br>
            <a:r>
              <a:rPr lang="en-US" dirty="0" smtClean="0">
                <a:solidFill>
                  <a:schemeClr val="tx1"/>
                </a:solidFill>
              </a:rPr>
              <a:t>	—	stock “constructively owned” after 			application of the attribution of 			ownership rules of section 318(a), with 		certain modifications.</a:t>
            </a:r>
            <a:endParaRPr lang="en-US" dirty="0">
              <a:solidFill>
                <a:schemeClr val="tx1"/>
              </a:solidFill>
            </a:endParaRPr>
          </a:p>
        </p:txBody>
      </p:sp>
      <p:sp>
        <p:nvSpPr>
          <p:cNvPr id="3" name="Slide Number Placeholder 2"/>
          <p:cNvSpPr>
            <a:spLocks noGrp="1"/>
          </p:cNvSpPr>
          <p:nvPr>
            <p:ph type="sldNum" sz="quarter" idx="12"/>
          </p:nvPr>
        </p:nvSpPr>
        <p:spPr/>
        <p:txBody>
          <a:bodyPr/>
          <a:lstStyle/>
          <a:p>
            <a:fld id="{626BF80B-33B5-4627-8985-D9082B3086CC}" type="slidenum">
              <a:rPr lang="en-US" smtClean="0"/>
              <a:pPr/>
              <a:t>8</a:t>
            </a:fld>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76263" y="258417"/>
            <a:ext cx="7989887" cy="5624067"/>
          </a:xfrm>
        </p:spPr>
        <p:txBody>
          <a:bodyPr/>
          <a:lstStyle/>
          <a:p>
            <a:pPr marL="9525" indent="-9525">
              <a:buNone/>
            </a:pPr>
            <a:r>
              <a:rPr lang="en-US" dirty="0" smtClean="0"/>
              <a:t>Only “ownership” by a “United States shareholder” counts toward the 25%/50% ownership test.</a:t>
            </a:r>
          </a:p>
          <a:p>
            <a:pPr marL="9525" indent="-9525">
              <a:buNone/>
            </a:pPr>
            <a:r>
              <a:rPr lang="en-US" dirty="0" smtClean="0"/>
              <a:t>“United States shareholder” means</a:t>
            </a:r>
          </a:p>
          <a:p>
            <a:pPr marL="1382713" indent="-919163" defTabSz="1377950">
              <a:buNone/>
            </a:pPr>
            <a:r>
              <a:rPr lang="en-US" dirty="0" smtClean="0"/>
              <a:t> — 	a “United States person”</a:t>
            </a:r>
          </a:p>
          <a:p>
            <a:pPr marL="1382713" indent="-919163" defTabSz="1377950">
              <a:buNone/>
            </a:pPr>
            <a:r>
              <a:rPr lang="en-US" dirty="0" smtClean="0"/>
              <a:t> — 	who “owns” (directly , constructively, or by attribution)</a:t>
            </a:r>
          </a:p>
          <a:p>
            <a:pPr marL="1382713" indent="-919163" defTabSz="1377950">
              <a:buNone/>
            </a:pPr>
            <a:r>
              <a:rPr lang="en-US" dirty="0" smtClean="0"/>
              <a:t> —	10% or more “of the total combined voting power of all classes of stock entitled to vote”</a:t>
            </a:r>
            <a:endParaRPr lang="en-US" dirty="0"/>
          </a:p>
        </p:txBody>
      </p:sp>
      <p:sp>
        <p:nvSpPr>
          <p:cNvPr id="4" name="Slide Number Placeholder 3"/>
          <p:cNvSpPr>
            <a:spLocks noGrp="1"/>
          </p:cNvSpPr>
          <p:nvPr>
            <p:ph type="sldNum" sz="quarter" idx="12"/>
          </p:nvPr>
        </p:nvSpPr>
        <p:spPr/>
        <p:txBody>
          <a:bodyPr/>
          <a:lstStyle/>
          <a:p>
            <a:fld id="{626BF80B-33B5-4627-8985-D9082B3086CC}" type="slidenum">
              <a:rPr lang="en-US" smtClean="0"/>
              <a:pPr/>
              <a:t>9</a:t>
            </a:fld>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Blue Block">
      <a:dk1>
        <a:srgbClr val="414042"/>
      </a:dk1>
      <a:lt1>
        <a:srgbClr val="FFFFFF"/>
      </a:lt1>
      <a:dk2>
        <a:srgbClr val="005A8C"/>
      </a:dk2>
      <a:lt2>
        <a:srgbClr val="C9CAC8"/>
      </a:lt2>
      <a:accent1>
        <a:srgbClr val="005A8C"/>
      </a:accent1>
      <a:accent2>
        <a:srgbClr val="CE8E00"/>
      </a:accent2>
      <a:accent3>
        <a:srgbClr val="008998"/>
      </a:accent3>
      <a:accent4>
        <a:srgbClr val="D2492A"/>
      </a:accent4>
      <a:accent5>
        <a:srgbClr val="614D7D"/>
      </a:accent5>
      <a:accent6>
        <a:srgbClr val="5A8E22"/>
      </a:accent6>
      <a:hlink>
        <a:srgbClr val="263F6A"/>
      </a:hlink>
      <a:folHlink>
        <a:srgbClr val="00B0F0"/>
      </a:folHlink>
    </a:clrScheme>
    <a:fontScheme name="Blue Block">
      <a:majorFont>
        <a:latin typeface="Georgia"/>
        <a:ea typeface="Georgia"/>
        <a:cs typeface="Georgia"/>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Calibri"/>
        <a:cs typeface="Calibri"/>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Blue Block">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dirty="0"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TotalTime>
  <Words>9004</Words>
  <Application>Microsoft Office PowerPoint</Application>
  <PresentationFormat>On-screen Show (4:3)</PresentationFormat>
  <Paragraphs>608</Paragraphs>
  <Slides>70</Slides>
  <Notes>70</Notes>
  <HiddenSlides>0</HiddenSlides>
  <MMClips>0</MMClips>
  <ScaleCrop>false</ScaleCrop>
  <HeadingPairs>
    <vt:vector size="4" baseType="variant">
      <vt:variant>
        <vt:lpstr>Theme</vt:lpstr>
      </vt:variant>
      <vt:variant>
        <vt:i4>1</vt:i4>
      </vt:variant>
      <vt:variant>
        <vt:lpstr>Slide Titles</vt:lpstr>
      </vt:variant>
      <vt:variant>
        <vt:i4>70</vt:i4>
      </vt:variant>
    </vt:vector>
  </HeadingPairs>
  <TitlesOfParts>
    <vt:vector size="71" baseType="lpstr">
      <vt:lpstr>Blank</vt:lpstr>
      <vt:lpstr>Session 5C – Primer on PFIC/CFC and Insurance Companies</vt:lpstr>
      <vt:lpstr>I. Basics of SubPart F</vt:lpstr>
      <vt:lpstr>Slide 3</vt:lpstr>
      <vt:lpstr>But we will focus on exceptions to this general rule.     ---  The Subpart F, CFC regime   ---  Passive Foreign Investment Company regime   N.B. Foreign personal holding company rules repealed by the American Job Creation Act of 2004.</vt:lpstr>
      <vt:lpstr> In certain circumstances, Subpart F repeals deferral for certain types of income (“Subpart F income”) of a controlled foreign corporation.   What is “Subpart F income?”   —  insurance income   —  foreign base company income as determined under section 954      foreign personal holding company income, including     0   dividends, interests, royalties, passive rents, annuities     0   gains from sales or exchanges of property which give rise to these types of         income, of an interest in a trust, partnership or REMIC, or of property which         does not give rise to any income     0   net gains from certain commodities transactions     0   some foreign currency gains     0   income from notional principal contracts            </vt:lpstr>
      <vt:lpstr>What is a “CFC”?   Any “foreign corporation” if more than 50% of    — the total voting power of all classes of   stock entitled to vote,    or   — the total value of the stock of the    corporation is owned by “United States   shareholders” on any day during the    taxable year of the corporation</vt:lpstr>
      <vt:lpstr>Special Rule for Insurance Companies</vt:lpstr>
      <vt:lpstr>“Ownership” for purposes of the CFC test means   — stock owned directly   — stock owned through a foreign     corporation, partnership or trust, or   — stock “constructively owned” after    application of the attribution of    ownership rules of section 318(a), with   certain modifications.</vt:lpstr>
      <vt:lpstr>Slide 9</vt:lpstr>
      <vt:lpstr>Slide 10</vt:lpstr>
      <vt:lpstr>Slide 11</vt:lpstr>
      <vt:lpstr>Slide 12</vt:lpstr>
      <vt:lpstr>Slide 13</vt:lpstr>
      <vt:lpstr>Slide 14</vt:lpstr>
      <vt:lpstr>Slide 15</vt:lpstr>
      <vt:lpstr>Slide 16</vt:lpstr>
      <vt:lpstr>Slide 17</vt:lpstr>
      <vt:lpstr>II. Sections 953(e) and 954(i)</vt:lpstr>
      <vt:lpstr>When Old Law Becomes New Law  The Saga of What Happens to International Insurance CFCs if the Active Finance Exception is Not Extended  What rules should one be primed on?  </vt:lpstr>
      <vt:lpstr>Active Finance Provision</vt:lpstr>
      <vt:lpstr>Is It Easy to Apply Old Law</vt:lpstr>
      <vt:lpstr>General Comparison of Rules</vt:lpstr>
      <vt:lpstr>Premium Income Pre-99 Subpart F rules - §953(a)</vt:lpstr>
      <vt:lpstr>Premium Income 953(e) Active Finance Exception</vt:lpstr>
      <vt:lpstr>Premium Income 953(e) Active Finance Exception</vt:lpstr>
      <vt:lpstr>Premium Income 953(e) Active Finance Exception</vt:lpstr>
      <vt:lpstr>Election to treat all Premium income as non-same country Income</vt:lpstr>
      <vt:lpstr>Election to treat a branch as a CFC</vt:lpstr>
      <vt:lpstr>Location of Risk</vt:lpstr>
      <vt:lpstr>Location of risk – Multiple Locations</vt:lpstr>
      <vt:lpstr>Location of risk – Change of Location</vt:lpstr>
      <vt:lpstr>Investment Income Pre- 99 Law</vt:lpstr>
      <vt:lpstr>Slide 33</vt:lpstr>
      <vt:lpstr>Slide 34</vt:lpstr>
      <vt:lpstr>Slide 35</vt:lpstr>
      <vt:lpstr>Loss Deduction – Non-Life</vt:lpstr>
      <vt:lpstr>Reserve Deduction – Life</vt:lpstr>
      <vt:lpstr>Reserve Deduction – Life</vt:lpstr>
      <vt:lpstr>Proposed Regulations Expense Apportionment</vt:lpstr>
      <vt:lpstr>Proposed Regulations Apportionment of Reserves and Losses</vt:lpstr>
      <vt:lpstr>Proposed Regulations Apportion Insurance Related Costs</vt:lpstr>
      <vt:lpstr>Proposed Regulations Expense Apportionment</vt:lpstr>
      <vt:lpstr>Exclusions from Subpart F Income</vt:lpstr>
      <vt:lpstr>III. Related Person Insurance Income</vt:lpstr>
      <vt:lpstr>Slide 45</vt:lpstr>
      <vt:lpstr>Slide 46</vt:lpstr>
      <vt:lpstr>Slide 47</vt:lpstr>
      <vt:lpstr>Slide 48</vt:lpstr>
      <vt:lpstr>Slide 49</vt:lpstr>
      <vt:lpstr>Slide 50</vt:lpstr>
      <vt:lpstr>IV.  The Application of the PFIC Rules to Insurance Companies  </vt:lpstr>
      <vt:lpstr>Table of Contents</vt:lpstr>
      <vt:lpstr>Negative Consequences of Owning PFIC Shares </vt:lpstr>
      <vt:lpstr>What is a PFIC?</vt:lpstr>
      <vt:lpstr>PFICs – What is Passive Income?</vt:lpstr>
      <vt:lpstr>PFIC Insurance Company Exception</vt:lpstr>
      <vt:lpstr>PFIC Insurance Company Exception</vt:lpstr>
      <vt:lpstr>Active Conduct of an Insurance Business</vt:lpstr>
      <vt:lpstr>The Reasonable Needs of the Business</vt:lpstr>
      <vt:lpstr>PFIC Income Test</vt:lpstr>
      <vt:lpstr>Look-Through Rules</vt:lpstr>
      <vt:lpstr>Restrictive Regs May Threaten Insurance  Company Exception to PFIC Rules   by Richard J. Safranek and Diana B. Chapman   </vt:lpstr>
      <vt:lpstr>Captive &amp; International Special Reports</vt:lpstr>
      <vt:lpstr>Captive &amp; International Special Reports</vt:lpstr>
      <vt:lpstr>Captive &amp; International Special Reports</vt:lpstr>
      <vt:lpstr>Captive &amp; International Special Reports</vt:lpstr>
      <vt:lpstr>Captive &amp; International Special Reports</vt:lpstr>
      <vt:lpstr>Captive &amp; International Special Reports</vt:lpstr>
      <vt:lpstr>Captive &amp; International Special Reports</vt:lpstr>
      <vt:lpstr>Captive &amp; International Special Reports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Session 5C – Primer on PFIC/CFC and Insurance Companies</dc:title>
  <dc:creator>Safranek, Richard (US - Washington D.C.)</dc:creator>
  <cp:lastModifiedBy>Kate Faenza</cp:lastModifiedBy>
  <cp:revision>8</cp:revision>
  <cp:lastPrinted>2012-05-04T19:01:44Z</cp:lastPrinted>
  <dcterms:modified xsi:type="dcterms:W3CDTF">2012-05-07T19:09:01Z</dcterms:modified>
</cp:coreProperties>
</file>